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60" r:id="rId3"/>
    <p:sldId id="274" r:id="rId4"/>
    <p:sldId id="275" r:id="rId5"/>
    <p:sldId id="276" r:id="rId6"/>
    <p:sldId id="277" r:id="rId7"/>
    <p:sldId id="292" r:id="rId8"/>
    <p:sldId id="278" r:id="rId9"/>
    <p:sldId id="279" r:id="rId10"/>
    <p:sldId id="293" r:id="rId11"/>
    <p:sldId id="281" r:id="rId12"/>
    <p:sldId id="284" r:id="rId13"/>
    <p:sldId id="294" r:id="rId14"/>
    <p:sldId id="285" r:id="rId15"/>
    <p:sldId id="286" r:id="rId16"/>
    <p:sldId id="287" r:id="rId17"/>
    <p:sldId id="269" r:id="rId18"/>
    <p:sldId id="271" r:id="rId19"/>
    <p:sldId id="289" r:id="rId20"/>
    <p:sldId id="259" r:id="rId21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/>
              <a:t>Crescimento de atendimento</a:t>
            </a:r>
            <a:r>
              <a:rPr lang="pt-BR" sz="1800" b="1" baseline="0" dirty="0"/>
              <a:t> em bairros</a:t>
            </a:r>
            <a:endParaRPr lang="pt-BR" sz="1800" b="1" dirty="0"/>
          </a:p>
        </c:rich>
      </c:tx>
      <c:layout>
        <c:manualLayout>
          <c:xMode val="edge"/>
          <c:yMode val="edge"/>
          <c:x val="0.185438538777944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0996725699981654E-2"/>
          <c:y val="1.770131807635611E-2"/>
          <c:w val="0.88837134490398162"/>
          <c:h val="0.789959161735817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Plan1!$B$3:$B$5</c:f>
              <c:numCache>
                <c:formatCode>General</c:formatCode>
                <c:ptCount val="3"/>
                <c:pt idx="0">
                  <c:v>26</c:v>
                </c:pt>
                <c:pt idx="1">
                  <c:v>35</c:v>
                </c:pt>
                <c:pt idx="2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3358368"/>
        <c:axId val="236868232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Plan1!$C$3:$C$5</c:f>
              <c:numCache>
                <c:formatCode>0.00%</c:formatCode>
                <c:ptCount val="3"/>
                <c:pt idx="0" formatCode="0%">
                  <c:v>7.0000000000000007E-2</c:v>
                </c:pt>
                <c:pt idx="1">
                  <c:v>9.7100000000000006E-2</c:v>
                </c:pt>
                <c:pt idx="2">
                  <c:v>0.24099999999999999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867448"/>
        <c:axId val="236863920"/>
      </c:lineChart>
      <c:catAx>
        <c:axId val="2833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6868232"/>
        <c:crosses val="autoZero"/>
        <c:auto val="1"/>
        <c:lblAlgn val="ctr"/>
        <c:lblOffset val="100"/>
        <c:noMultiLvlLbl val="0"/>
      </c:catAx>
      <c:valAx>
        <c:axId val="236868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358368"/>
        <c:crosses val="autoZero"/>
        <c:crossBetween val="between"/>
      </c:valAx>
      <c:valAx>
        <c:axId val="236863920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6867448"/>
        <c:crosses val="max"/>
        <c:crossBetween val="between"/>
      </c:valAx>
      <c:catAx>
        <c:axId val="236867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68639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472C5-E465-4ED0-AE70-CB964386F1F2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EB6CB-6531-4F62-897A-772938F4B6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534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04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40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51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57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78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79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81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47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86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9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6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EB16-1CD0-4A02-8EFD-91A6AB3D9987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31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sportes@jacarei.sp.gov.br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hyperlink" Target="COL&#212;NIA%20DE%20F&#201;RIAS%20NA%20PRAIA%20%201&#186;%20SEMANA%20MASC%20E%20FEM..xls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3813464"/>
            <a:ext cx="7772400" cy="1111827"/>
          </a:xfrm>
        </p:spPr>
        <p:txBody>
          <a:bodyPr>
            <a:normAutofit/>
          </a:bodyPr>
          <a:lstStyle/>
          <a:p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Audiência Pública</a:t>
            </a:r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4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" y="4233"/>
            <a:ext cx="9139415" cy="68545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4855" y="259772"/>
            <a:ext cx="778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70C0"/>
                </a:solidFill>
              </a:rPr>
              <a:t>Esporte Competitivo e Rendimento</a:t>
            </a: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4792" y="1161642"/>
            <a:ext cx="4873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2017 – 16 modalidades – 1138 atletas;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2018 – 20 modalidades – 1491 atletas.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924792" y="2576945"/>
            <a:ext cx="678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</a:rPr>
              <a:t>Participações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68928" y="3561360"/>
            <a:ext cx="6764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2017 – Campeonatos Brasileiros, Estaduais e Torneios Regionais;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2018 – Inclusão do Xadrez, MTB, Bocha </a:t>
            </a:r>
            <a:r>
              <a:rPr lang="pt-BR" dirty="0" err="1" smtClean="0"/>
              <a:t>paralímpica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31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" y="4233"/>
            <a:ext cx="9139415" cy="685456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0555" y="1579418"/>
            <a:ext cx="8146472" cy="299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2282" y="1787236"/>
            <a:ext cx="7720445" cy="179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54297" y="238339"/>
            <a:ext cx="8239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</a:rPr>
              <a:t>Novas Realizações</a:t>
            </a:r>
            <a:endParaRPr lang="pt-B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7982" y="1180331"/>
            <a:ext cx="6722918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Aumento de corridas de rua, com menor investimento para as provas;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Aumento das turmas de capoeira, com 10 bairros atendidos;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Criação do Treinamento Funcional (Prainha / Beira Rio, Liberdade, Califórnia e Pagador Andrade);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Criação do Para desporto (Bocha </a:t>
            </a:r>
            <a:r>
              <a:rPr lang="pt-BR" sz="1600" dirty="0" err="1" smtClean="0"/>
              <a:t>paralímpica</a:t>
            </a:r>
            <a:r>
              <a:rPr lang="pt-BR" sz="1600" dirty="0" smtClean="0"/>
              <a:t>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Reativação do Futebol Amador;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Criação de campeonatos para categoria sub 7 e 9;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Aumento de locais com atividades de natação;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Realização do campeonato Brasileiro de Skate;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Realização do Campeonato Brasileiro de Canoa </a:t>
            </a:r>
            <a:r>
              <a:rPr lang="pt-BR" sz="1600" dirty="0" err="1" smtClean="0"/>
              <a:t>Hawaiana</a:t>
            </a:r>
            <a:r>
              <a:rPr lang="pt-BR" sz="1600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Realização de provas de MTB;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Agita Férias Bairro e Praia;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000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" y="4233"/>
            <a:ext cx="9139415" cy="685456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0555" y="1579418"/>
            <a:ext cx="8146472" cy="299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2282" y="1787236"/>
            <a:ext cx="7720445" cy="179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77982" y="164160"/>
            <a:ext cx="773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70C0"/>
                </a:solidFill>
              </a:rPr>
              <a:t>Diretoria de Esportes</a:t>
            </a: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5749" y="1123189"/>
            <a:ext cx="833350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56 pontos de atendimento;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Interface com a Secretaria Municipal de Educação, Sec. Assistência Social, Secr. Saúde em atividades permanentes;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Atividades para crianças a partir de 05 anos, jovens, adultos, Idosos e </a:t>
            </a:r>
            <a:r>
              <a:rPr lang="pt-BR" sz="1400" dirty="0" err="1" smtClean="0"/>
              <a:t>PCD’s</a:t>
            </a:r>
            <a:r>
              <a:rPr lang="pt-BR" sz="1400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Mais de 30 modalidades oferecidas à comunidade;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Quase 20 equipes de competição;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Mais de 10.000 alunos por mês atendidos de forma direta;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72 professores e 12 técnicos;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Quase 800 atletas que representam nossas equipes;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98,84%  são atletas que não recebem para representar o Município.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1,16% recebe Bolsa auxílio – R$ 800,00 por mês – R$ 8.000,00 (Tênis de mesa</a:t>
            </a:r>
            <a:r>
              <a:rPr lang="pt-BR" sz="1400" dirty="0" smtClean="0"/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Criação do CIAF (Centro Integrado de Avaliação Física);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Capoeira para 3ª Idade;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Treinamento Funcional 55+.</a:t>
            </a:r>
            <a:endParaRPr lang="pt-BR" sz="1400" dirty="0" smtClean="0"/>
          </a:p>
        </p:txBody>
      </p:sp>
    </p:spTree>
    <p:extLst>
      <p:ext uri="{BB962C8B-B14F-4D97-AF65-F5344CB8AC3E}">
        <p14:creationId xmlns:p14="http://schemas.microsoft.com/office/powerpoint/2010/main" val="13741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" y="4233"/>
            <a:ext cx="9139415" cy="685456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0555" y="1579418"/>
            <a:ext cx="8146472" cy="299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2282" y="1787236"/>
            <a:ext cx="7720445" cy="179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0832" y="257950"/>
            <a:ext cx="4031672" cy="5635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Caravanas da alegria;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Corridas de rua;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err="1" smtClean="0"/>
              <a:t>Bicicross</a:t>
            </a:r>
            <a:r>
              <a:rPr lang="pt-BR" sz="1400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Campeonato de base de Futebol Amador;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Olimpíadas Evangélica;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Jogos das Indústrias;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Jogos Estudantis;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Campeonato de Skate;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Campeonato de Canoa </a:t>
            </a:r>
            <a:r>
              <a:rPr lang="pt-BR" sz="1400" dirty="0" err="1" smtClean="0"/>
              <a:t>Hawaiana</a:t>
            </a:r>
            <a:r>
              <a:rPr lang="pt-BR" sz="1400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Jogos Regionais;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Jogos Abertos;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Melhores do Ano;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Homenagem aos Professores de educação Física;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Interno das escolinhas;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Copa do Servidor;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/>
              <a:t>Espetáculo de Dança.</a:t>
            </a:r>
          </a:p>
          <a:p>
            <a:pPr>
              <a:lnSpc>
                <a:spcPct val="150000"/>
              </a:lnSpc>
            </a:pPr>
            <a:endParaRPr lang="pt-BR" dirty="0" smtClean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26" y="29855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42" y="2335950"/>
            <a:ext cx="2033733" cy="2181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4" y="640074"/>
            <a:ext cx="1876791" cy="1251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3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" y="4233"/>
            <a:ext cx="9139415" cy="685456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0555" y="1579418"/>
            <a:ext cx="8146472" cy="299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2282" y="1787236"/>
            <a:ext cx="7720445" cy="179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966354" y="238339"/>
            <a:ext cx="7460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Obras</a:t>
            </a:r>
            <a:endParaRPr lang="pt-BR" sz="4000" b="1" dirty="0">
              <a:solidFill>
                <a:srgbClr val="0070C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7" y="1210541"/>
            <a:ext cx="2951018" cy="295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34" y="3242854"/>
            <a:ext cx="4084739" cy="306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4746">
            <a:off x="4061634" y="1290637"/>
            <a:ext cx="4336473" cy="325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79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" y="4233"/>
            <a:ext cx="9139415" cy="685456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0555" y="1579418"/>
            <a:ext cx="8146472" cy="299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2282" y="1787236"/>
            <a:ext cx="7720445" cy="179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98293" y="302359"/>
            <a:ext cx="77507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Campo </a:t>
            </a:r>
            <a:r>
              <a:rPr lang="pt-B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Parque brasil;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Ginásio Vila Garcia;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Campos Paraíso, Colônia e Igarapés;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Academias ao ar livre (Igarapés, Nilo Máximo, Panorama, Pitoresco e Beira Rio)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Academias ao ar livre (B. Branca 2, Nova Jacareí, Lagoa Azul, P. Andrade, Conj. São Benedito, Jd. Colônia, Conquista, Marques, M.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mélia, Novo amanhecer, Terras de S. João e Pq. Califórnia.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Reformas alambrados – (Alvorada, Campo sto. Ant. Boa Vista, Emília, Jacinto, N. Esperança, B. Branca, Pitoresco e Imperial);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Pintura – Vila Formosa, V. Branca, alvorada e Imperial.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Iluminação – Jd. Do Vale, </a:t>
            </a:r>
            <a:r>
              <a:rPr lang="pt-B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Maria, Pq. Brasil e Prainha.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Pista de Skate;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Areá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lazer – Panorama;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Vila Garcia / São Gabriel (cobertura);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Alambrado Campo paraíso;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Pista de caminhada (Paraíso);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Campo </a:t>
            </a:r>
            <a:r>
              <a:rPr lang="pt-B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Rita;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Construção </a:t>
            </a:r>
            <a:r>
              <a:rPr lang="pt-B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1º de maio;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Cecap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vestiário;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Campo M. </a:t>
            </a:r>
            <a:r>
              <a:rPr lang="pt-B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amélia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Campo São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Luiz;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Drenagem no Campo do Pitoresco;</a:t>
            </a:r>
            <a:endParaRPr 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8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" y="4233"/>
            <a:ext cx="9139415" cy="685456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0555" y="1579418"/>
            <a:ext cx="8146472" cy="299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2282" y="1787236"/>
            <a:ext cx="7720445" cy="179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50719" y="935182"/>
            <a:ext cx="52578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Quadra Lagoa azul e conquista;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Campo Meia Lua;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Quadra Meia lua;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Vestiário Pq.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Brasil;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Manutenção de espaços esportivas do Paraíso;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Criação de Pista de caminhada no Jd. Paraíso;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Repasse de verbas para equipes de competição e Associações para fomento do esporte;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Revitalização na Quadra Vila Branca;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Revitalização Campo santa Marina;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114299" y="151418"/>
          <a:ext cx="8956963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566"/>
                <a:gridCol w="1279566"/>
                <a:gridCol w="1279566"/>
                <a:gridCol w="1279566"/>
                <a:gridCol w="1279566"/>
                <a:gridCol w="1828405"/>
                <a:gridCol w="730728"/>
              </a:tblGrid>
              <a:tr h="206712"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Norte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Sul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Leste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Oeste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Sudoeste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Centro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Total</a:t>
                      </a:r>
                      <a:endParaRPr lang="pt-BR" sz="1000" dirty="0"/>
                    </a:p>
                  </a:txBody>
                  <a:tcPr/>
                </a:tc>
              </a:tr>
              <a:tr h="348384">
                <a:tc>
                  <a:txBody>
                    <a:bodyPr/>
                    <a:lstStyle/>
                    <a:p>
                      <a:r>
                        <a:rPr lang="pt-BR" sz="1000" dirty="0" err="1" smtClean="0"/>
                        <a:t>Pque</a:t>
                      </a:r>
                      <a:r>
                        <a:rPr lang="pt-BR" sz="1000" dirty="0" smtClean="0"/>
                        <a:t> Brasil – futebol-105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Jazz e </a:t>
                      </a:r>
                      <a:r>
                        <a:rPr lang="pt-BR" sz="1000" dirty="0" err="1" smtClean="0"/>
                        <a:t>balett</a:t>
                      </a:r>
                      <a:r>
                        <a:rPr lang="pt-BR" sz="1000" dirty="0" smtClean="0"/>
                        <a:t> – Edu+ PSA -75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/>
                        <a:t>G.</a:t>
                      </a:r>
                      <a:r>
                        <a:rPr lang="pt-BR" sz="1000" baseline="0" dirty="0" smtClean="0"/>
                        <a:t> </a:t>
                      </a:r>
                      <a:r>
                        <a:rPr lang="pt-BR" sz="1000" baseline="0" dirty="0" err="1" smtClean="0"/>
                        <a:t>ri</a:t>
                      </a:r>
                      <a:r>
                        <a:rPr lang="pt-BR" sz="1000" dirty="0" err="1" smtClean="0"/>
                        <a:t>tmica</a:t>
                      </a:r>
                      <a:r>
                        <a:rPr lang="pt-BR" sz="1000" dirty="0" smtClean="0"/>
                        <a:t>- BNH- 74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Natação-SESI- 235 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Futebol e</a:t>
                      </a:r>
                      <a:r>
                        <a:rPr lang="pt-BR" sz="1000" baseline="0" dirty="0" smtClean="0"/>
                        <a:t> areia- Vila G- 40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Jazz e ballet</a:t>
                      </a:r>
                      <a:r>
                        <a:rPr lang="pt-BR" sz="1000" baseline="0" dirty="0" smtClean="0"/>
                        <a:t> –</a:t>
                      </a:r>
                      <a:r>
                        <a:rPr lang="pt-BR" sz="1000" baseline="0" dirty="0" err="1" smtClean="0"/>
                        <a:t>educ</a:t>
                      </a:r>
                      <a:r>
                        <a:rPr lang="pt-BR" sz="1000" baseline="0" dirty="0" smtClean="0"/>
                        <a:t>+ Centro -265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</a:tr>
              <a:tr h="238868"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Futsal e vôlei- meia lua=-53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Futsal- Ed PSA- 33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Futebol- Santa Marina-30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err="1" smtClean="0"/>
                        <a:t>Hande</a:t>
                      </a:r>
                      <a:r>
                        <a:rPr lang="pt-BR" sz="1000" dirty="0" smtClean="0"/>
                        <a:t> –Ed SJ-27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err="1" smtClean="0"/>
                        <a:t>Taekwondo</a:t>
                      </a:r>
                      <a:r>
                        <a:rPr lang="pt-BR" sz="1000" dirty="0" smtClean="0"/>
                        <a:t>- Vila G- 14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err="1" smtClean="0"/>
                        <a:t>Tenis</a:t>
                      </a:r>
                      <a:r>
                        <a:rPr lang="pt-BR" sz="1000" dirty="0" smtClean="0"/>
                        <a:t> de mesa- Ed Centro-53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/>
                    </a:p>
                  </a:txBody>
                  <a:tcPr/>
                </a:tc>
              </a:tr>
              <a:tr h="320301"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Basquete- </a:t>
                      </a:r>
                      <a:r>
                        <a:rPr lang="pt-BR" sz="1000" dirty="0" err="1" smtClean="0"/>
                        <a:t>Pque</a:t>
                      </a:r>
                      <a:r>
                        <a:rPr lang="pt-BR" sz="1000" dirty="0" smtClean="0"/>
                        <a:t> B- 60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err="1" smtClean="0"/>
                        <a:t>Bicicroo</a:t>
                      </a:r>
                      <a:r>
                        <a:rPr lang="pt-BR" sz="1000" dirty="0" smtClean="0"/>
                        <a:t>- 66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Futsal</a:t>
                      </a:r>
                      <a:r>
                        <a:rPr lang="pt-BR" sz="1000" baseline="0" dirty="0" smtClean="0"/>
                        <a:t> e </a:t>
                      </a:r>
                      <a:r>
                        <a:rPr lang="pt-BR" sz="1000" baseline="0" dirty="0" err="1" smtClean="0"/>
                        <a:t>taekwondo</a:t>
                      </a:r>
                      <a:r>
                        <a:rPr lang="pt-BR" sz="1000" baseline="0" dirty="0" smtClean="0"/>
                        <a:t> 42-</a:t>
                      </a:r>
                      <a:r>
                        <a:rPr lang="pt-BR" sz="1000" dirty="0" smtClean="0"/>
                        <a:t>Primavera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Futsal e </a:t>
                      </a:r>
                      <a:r>
                        <a:rPr lang="pt-BR" sz="1000" dirty="0" err="1" smtClean="0"/>
                        <a:t>hande</a:t>
                      </a:r>
                      <a:r>
                        <a:rPr lang="pt-BR" sz="1000" dirty="0" smtClean="0"/>
                        <a:t>- Esperança-40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Vila G </a:t>
                      </a:r>
                      <a:r>
                        <a:rPr lang="pt-BR" sz="1000" dirty="0" err="1" smtClean="0"/>
                        <a:t>Fut</a:t>
                      </a:r>
                      <a:r>
                        <a:rPr lang="pt-BR" sz="1000" dirty="0" smtClean="0"/>
                        <a:t> areia- 15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aseline="0" dirty="0" smtClean="0"/>
                        <a:t>Badminton –V Formosa-53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/>
                    </a:p>
                  </a:txBody>
                  <a:tcPr/>
                </a:tc>
              </a:tr>
              <a:tr h="238868">
                <a:tc>
                  <a:txBody>
                    <a:bodyPr/>
                    <a:lstStyle/>
                    <a:p>
                      <a:r>
                        <a:rPr lang="pt-BR" sz="1000" dirty="0" err="1" smtClean="0"/>
                        <a:t>Taekwondo</a:t>
                      </a:r>
                      <a:r>
                        <a:rPr lang="pt-BR" sz="1000" dirty="0" smtClean="0"/>
                        <a:t>- 95- meia </a:t>
                      </a:r>
                      <a:r>
                        <a:rPr lang="pt-BR" sz="1000" dirty="0" err="1" smtClean="0"/>
                        <a:t>liua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Paraiso</a:t>
                      </a:r>
                      <a:r>
                        <a:rPr lang="pt-BR" sz="1000" baseline="0" dirty="0" smtClean="0"/>
                        <a:t> –futebol- 120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Futsal- Primavera-</a:t>
                      </a:r>
                      <a:r>
                        <a:rPr lang="pt-BR" sz="1000" baseline="0" dirty="0" smtClean="0"/>
                        <a:t> 35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Futebol –Igarapes-30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Basquete- Ed centro- 86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</a:tr>
              <a:tr h="238868">
                <a:tc>
                  <a:txBody>
                    <a:bodyPr/>
                    <a:lstStyle/>
                    <a:p>
                      <a:r>
                        <a:rPr lang="pt-BR" sz="1000" dirty="0" err="1" smtClean="0"/>
                        <a:t>Society</a:t>
                      </a:r>
                      <a:r>
                        <a:rPr lang="pt-BR" sz="1000" dirty="0" smtClean="0"/>
                        <a:t>- </a:t>
                      </a:r>
                      <a:r>
                        <a:rPr lang="pt-BR" sz="1000" dirty="0" err="1" smtClean="0"/>
                        <a:t>Pque</a:t>
                      </a:r>
                      <a:r>
                        <a:rPr lang="pt-BR" sz="1000" dirty="0" smtClean="0"/>
                        <a:t> B- 65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Futebol- colônia- 60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err="1" smtClean="0"/>
                        <a:t>Jac</a:t>
                      </a:r>
                      <a:r>
                        <a:rPr lang="pt-BR" sz="1000" dirty="0" smtClean="0"/>
                        <a:t>-atletismo- 30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err="1" smtClean="0"/>
                        <a:t>Taekwondo</a:t>
                      </a:r>
                      <a:r>
                        <a:rPr lang="pt-BR" sz="1000" dirty="0" smtClean="0"/>
                        <a:t> –Ed SJ- 6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Basquete- Ed Centro-80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</a:tr>
              <a:tr h="330741"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Handebol –</a:t>
                      </a:r>
                      <a:r>
                        <a:rPr lang="pt-BR" sz="1000" dirty="0" err="1" smtClean="0"/>
                        <a:t>Pque</a:t>
                      </a:r>
                      <a:r>
                        <a:rPr lang="pt-BR" sz="1000" dirty="0" smtClean="0"/>
                        <a:t> B- 45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err="1" smtClean="0"/>
                        <a:t>Judo</a:t>
                      </a:r>
                      <a:r>
                        <a:rPr lang="pt-BR" sz="1000" dirty="0" smtClean="0"/>
                        <a:t>- 60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Handebol-Primavera-30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err="1" smtClean="0"/>
                        <a:t>Society</a:t>
                      </a:r>
                      <a:r>
                        <a:rPr lang="pt-BR" sz="1000" dirty="0" smtClean="0"/>
                        <a:t>- imperial-201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aseline="0" dirty="0" smtClean="0"/>
                        <a:t>Basquete e futsal –V Formosa-120</a:t>
                      </a:r>
                    </a:p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</a:tr>
              <a:tr h="238868"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Basquete- meia lua-40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Futsal-equipe-90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err="1" smtClean="0"/>
                        <a:t>Volei</a:t>
                      </a:r>
                      <a:r>
                        <a:rPr lang="pt-BR" sz="1000" dirty="0" smtClean="0"/>
                        <a:t>- Vila </a:t>
                      </a:r>
                      <a:r>
                        <a:rPr lang="pt-BR" sz="1000" dirty="0" err="1" smtClean="0"/>
                        <a:t>Zeze</a:t>
                      </a:r>
                      <a:r>
                        <a:rPr lang="pt-BR" sz="1000" dirty="0" smtClean="0"/>
                        <a:t>- 20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Basquete- esperança -17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Skate- </a:t>
                      </a:r>
                      <a:r>
                        <a:rPr lang="pt-BR" sz="1000" dirty="0" err="1" smtClean="0"/>
                        <a:t>Pque</a:t>
                      </a:r>
                      <a:r>
                        <a:rPr lang="pt-BR" sz="1000" dirty="0" smtClean="0"/>
                        <a:t> </a:t>
                      </a:r>
                      <a:r>
                        <a:rPr lang="pt-BR" sz="1000" dirty="0" err="1" smtClean="0"/>
                        <a:t>Euc</a:t>
                      </a:r>
                      <a:r>
                        <a:rPr lang="pt-BR" sz="1000" dirty="0" smtClean="0"/>
                        <a:t>- 52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</a:tr>
              <a:tr h="238868">
                <a:tc>
                  <a:txBody>
                    <a:bodyPr/>
                    <a:lstStyle/>
                    <a:p>
                      <a:r>
                        <a:rPr lang="pt-BR" sz="1000" dirty="0" err="1" smtClean="0"/>
                        <a:t>Volei</a:t>
                      </a:r>
                      <a:r>
                        <a:rPr lang="pt-BR" sz="1000" dirty="0" smtClean="0"/>
                        <a:t>-meia lua-20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Futsal- Primavera-</a:t>
                      </a:r>
                      <a:r>
                        <a:rPr lang="pt-BR" sz="1000" baseline="0" dirty="0" smtClean="0"/>
                        <a:t> 35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Handebol- Esperança-16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Basquete- </a:t>
                      </a:r>
                      <a:r>
                        <a:rPr lang="pt-BR" sz="1000" dirty="0" err="1" smtClean="0"/>
                        <a:t>Edcentro</a:t>
                      </a:r>
                      <a:r>
                        <a:rPr lang="pt-BR" sz="1000" dirty="0" smtClean="0"/>
                        <a:t>- 75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</a:tr>
              <a:tr h="223556"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err="1" smtClean="0"/>
                        <a:t>Atltismo</a:t>
                      </a:r>
                      <a:r>
                        <a:rPr lang="pt-BR" sz="1000" dirty="0" smtClean="0"/>
                        <a:t> equipe -70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Natação Ed</a:t>
                      </a:r>
                      <a:r>
                        <a:rPr lang="pt-BR" sz="1000" baseline="0" dirty="0" smtClean="0"/>
                        <a:t> SJ</a:t>
                      </a:r>
                      <a:r>
                        <a:rPr lang="pt-BR" sz="1000" dirty="0" smtClean="0"/>
                        <a:t>-41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Atletismo – Liberdade - 10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</a:tr>
              <a:tr h="223556"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err="1" smtClean="0"/>
                        <a:t>Society</a:t>
                      </a:r>
                      <a:r>
                        <a:rPr lang="pt-BR" sz="1000" dirty="0" smtClean="0"/>
                        <a:t>- Ed </a:t>
                      </a:r>
                      <a:r>
                        <a:rPr lang="pt-BR" sz="1000" dirty="0" err="1" smtClean="0"/>
                        <a:t>Esp</a:t>
                      </a:r>
                      <a:r>
                        <a:rPr lang="pt-BR" sz="1000" dirty="0" smtClean="0"/>
                        <a:t>- 80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Liberdade-15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</a:tr>
              <a:tr h="223556"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err="1" smtClean="0"/>
                        <a:t>Volei</a:t>
                      </a:r>
                      <a:r>
                        <a:rPr lang="pt-BR" sz="1000" dirty="0" smtClean="0"/>
                        <a:t> –</a:t>
                      </a:r>
                      <a:r>
                        <a:rPr lang="pt-BR" sz="1000" dirty="0" err="1" smtClean="0"/>
                        <a:t>Edc</a:t>
                      </a:r>
                      <a:r>
                        <a:rPr lang="pt-BR" sz="1000" dirty="0" smtClean="0"/>
                        <a:t> </a:t>
                      </a:r>
                      <a:r>
                        <a:rPr lang="pt-BR" sz="1000" dirty="0" err="1" smtClean="0"/>
                        <a:t>Esp</a:t>
                      </a:r>
                      <a:r>
                        <a:rPr lang="pt-BR" sz="1000" dirty="0" smtClean="0"/>
                        <a:t>- 10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Natação -65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</a:tr>
              <a:tr h="223556"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Futsal</a:t>
                      </a:r>
                      <a:r>
                        <a:rPr lang="pt-BR" sz="1000" baseline="0" dirty="0" smtClean="0"/>
                        <a:t> –</a:t>
                      </a:r>
                      <a:r>
                        <a:rPr lang="pt-BR" sz="1000" baseline="0" dirty="0" err="1" smtClean="0"/>
                        <a:t>educ</a:t>
                      </a:r>
                      <a:r>
                        <a:rPr lang="pt-BR" sz="1000" baseline="0" dirty="0" smtClean="0"/>
                        <a:t> SJ- 98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Badminton- 18-equipe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</a:tr>
              <a:tr h="238868"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Natação-   32 equipe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</a:tr>
              <a:tr h="223556"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err="1" smtClean="0"/>
                        <a:t>Tenis</a:t>
                      </a:r>
                      <a:r>
                        <a:rPr lang="pt-BR" sz="1000" dirty="0" smtClean="0"/>
                        <a:t>- </a:t>
                      </a:r>
                      <a:r>
                        <a:rPr lang="pt-BR" sz="1000" dirty="0" err="1" smtClean="0"/>
                        <a:t>ses</a:t>
                      </a:r>
                      <a:r>
                        <a:rPr lang="pt-BR" sz="1000" dirty="0" smtClean="0"/>
                        <a:t>--16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</a:tr>
              <a:tr h="238868"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/>
                        <a:t>Trianon-</a:t>
                      </a:r>
                      <a:r>
                        <a:rPr lang="pt-BR" sz="1000" baseline="0" dirty="0" smtClean="0"/>
                        <a:t> </a:t>
                      </a:r>
                      <a:r>
                        <a:rPr lang="pt-BR" sz="1000" baseline="0" dirty="0" err="1" smtClean="0"/>
                        <a:t>Tenis</a:t>
                      </a:r>
                      <a:r>
                        <a:rPr lang="pt-BR" sz="1000" baseline="0" dirty="0" smtClean="0"/>
                        <a:t> -15</a:t>
                      </a:r>
                      <a:endParaRPr lang="pt-BR" sz="1000" dirty="0" smtClean="0"/>
                    </a:p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</a:tr>
              <a:tr h="238868"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err="1" smtClean="0"/>
                        <a:t>tenis</a:t>
                      </a:r>
                      <a:r>
                        <a:rPr lang="pt-BR" sz="1000" dirty="0" smtClean="0"/>
                        <a:t> de mesa-20 equipe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</a:tr>
              <a:tr h="223556"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Volei-equipe-30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</a:tr>
              <a:tr h="238868"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Handebol equipe- 25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</a:tr>
              <a:tr h="223556"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483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504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366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939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69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892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/>
                        <a:t>3253</a:t>
                      </a:r>
                      <a:endParaRPr lang="pt-BR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8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282522"/>
              </p:ext>
            </p:extLst>
          </p:nvPr>
        </p:nvGraphicFramePr>
        <p:xfrm>
          <a:off x="353289" y="135082"/>
          <a:ext cx="8406246" cy="637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041"/>
                <a:gridCol w="1401041"/>
                <a:gridCol w="1401041"/>
                <a:gridCol w="1401041"/>
                <a:gridCol w="2001983"/>
                <a:gridCol w="800099"/>
              </a:tblGrid>
              <a:tr h="342899">
                <a:tc>
                  <a:txBody>
                    <a:bodyPr/>
                    <a:lstStyle/>
                    <a:p>
                      <a:r>
                        <a:rPr lang="pt-BR" dirty="0" smtClean="0"/>
                        <a:t>Norte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Sul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Leste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Oeste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Centro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/>
                </a:tc>
              </a:tr>
              <a:tr h="577908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25 –</a:t>
                      </a:r>
                      <a:r>
                        <a:rPr lang="pt-BR" sz="1200" dirty="0" err="1" smtClean="0"/>
                        <a:t>Lian</a:t>
                      </a:r>
                      <a:r>
                        <a:rPr lang="pt-BR" sz="1200" dirty="0" smtClean="0"/>
                        <a:t> </a:t>
                      </a:r>
                      <a:r>
                        <a:rPr lang="pt-BR" sz="1200" dirty="0" err="1" smtClean="0"/>
                        <a:t>gong</a:t>
                      </a:r>
                      <a:r>
                        <a:rPr lang="pt-BR" sz="1200" dirty="0" smtClean="0"/>
                        <a:t> Paraiso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15- </a:t>
                      </a:r>
                      <a:r>
                        <a:rPr lang="pt-BR" sz="1200" dirty="0" err="1" smtClean="0"/>
                        <a:t>lian</a:t>
                      </a:r>
                      <a:r>
                        <a:rPr lang="pt-BR" sz="1200" baseline="0" dirty="0" smtClean="0"/>
                        <a:t> </a:t>
                      </a:r>
                      <a:r>
                        <a:rPr lang="pt-BR" sz="1200" baseline="0" dirty="0" err="1" smtClean="0"/>
                        <a:t>gong</a:t>
                      </a:r>
                      <a:r>
                        <a:rPr lang="pt-BR" sz="1200" baseline="0" dirty="0" smtClean="0"/>
                        <a:t> </a:t>
                      </a:r>
                      <a:r>
                        <a:rPr lang="pt-BR" sz="1200" dirty="0" smtClean="0"/>
                        <a:t>Primavera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10- </a:t>
                      </a:r>
                      <a:r>
                        <a:rPr lang="pt-BR" sz="1200" dirty="0" err="1" smtClean="0"/>
                        <a:t>lian</a:t>
                      </a:r>
                      <a:r>
                        <a:rPr lang="pt-BR" sz="1200" dirty="0" smtClean="0"/>
                        <a:t> Ed+ Esperança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110 </a:t>
                      </a:r>
                      <a:r>
                        <a:rPr lang="pt-BR" sz="1200" dirty="0" err="1" smtClean="0"/>
                        <a:t>lian</a:t>
                      </a:r>
                      <a:r>
                        <a:rPr lang="pt-BR" sz="1200" dirty="0" smtClean="0"/>
                        <a:t> V Vida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15-caminhada </a:t>
                      </a:r>
                      <a:r>
                        <a:rPr lang="pt-BR" sz="1200" dirty="0" err="1" smtClean="0"/>
                        <a:t>Pque</a:t>
                      </a:r>
                      <a:r>
                        <a:rPr lang="pt-BR" sz="1200" dirty="0" smtClean="0"/>
                        <a:t> Brasil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20-Caminhada ED + PSA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19- caminhada </a:t>
                      </a:r>
                      <a:r>
                        <a:rPr lang="pt-BR" sz="1200" baseline="0" dirty="0" smtClean="0"/>
                        <a:t>Vila </a:t>
                      </a:r>
                      <a:r>
                        <a:rPr lang="pt-BR" sz="1200" baseline="0" dirty="0" err="1" smtClean="0"/>
                        <a:t>Zeze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20 caminhada Vila Garcia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15-</a:t>
                      </a:r>
                      <a:r>
                        <a:rPr lang="pt-BR" sz="1200" baseline="0" dirty="0" smtClean="0"/>
                        <a:t> Caminhada </a:t>
                      </a:r>
                      <a:r>
                        <a:rPr lang="pt-BR" sz="1200" baseline="0" dirty="0" err="1" smtClean="0"/>
                        <a:t>Jdim</a:t>
                      </a:r>
                      <a:r>
                        <a:rPr lang="pt-BR" sz="1200" baseline="0" dirty="0" smtClean="0"/>
                        <a:t> Vale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</a:tr>
              <a:tr h="531322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35- </a:t>
                      </a:r>
                      <a:r>
                        <a:rPr lang="pt-BR" sz="1200" dirty="0" err="1" smtClean="0"/>
                        <a:t>lian</a:t>
                      </a:r>
                      <a:r>
                        <a:rPr lang="pt-BR" sz="1200" dirty="0" smtClean="0"/>
                        <a:t> Meia Lua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25- Caminhada Paraiso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20- </a:t>
                      </a:r>
                      <a:r>
                        <a:rPr lang="pt-BR" sz="1200" dirty="0" err="1" smtClean="0"/>
                        <a:t>Lian</a:t>
                      </a:r>
                      <a:r>
                        <a:rPr lang="pt-BR" sz="1200" baseline="0" dirty="0" smtClean="0"/>
                        <a:t> Altos Santana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13 caminhada Igarapés</a:t>
                      </a:r>
                    </a:p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125</a:t>
                      </a:r>
                      <a:r>
                        <a:rPr lang="pt-BR" sz="1200" baseline="0" dirty="0" smtClean="0"/>
                        <a:t> caminhada Parque Cidade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30 –</a:t>
                      </a:r>
                      <a:r>
                        <a:rPr lang="pt-BR" sz="1200" dirty="0" err="1" smtClean="0"/>
                        <a:t>lian</a:t>
                      </a:r>
                      <a:r>
                        <a:rPr lang="pt-BR" sz="1200" baseline="0" dirty="0" smtClean="0"/>
                        <a:t> g </a:t>
                      </a:r>
                      <a:r>
                        <a:rPr lang="pt-BR" sz="1200" baseline="0" dirty="0" err="1" smtClean="0"/>
                        <a:t>c</a:t>
                      </a:r>
                      <a:r>
                        <a:rPr lang="pt-BR" sz="1200" dirty="0" err="1" smtClean="0"/>
                        <a:t>olonia</a:t>
                      </a:r>
                      <a:r>
                        <a:rPr lang="pt-BR" sz="1200" dirty="0" smtClean="0"/>
                        <a:t> 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20 caminhada Esperança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20 caminhada Viva vida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12- </a:t>
                      </a:r>
                      <a:r>
                        <a:rPr lang="pt-BR" sz="1200" dirty="0" err="1" smtClean="0"/>
                        <a:t>lian</a:t>
                      </a:r>
                      <a:r>
                        <a:rPr lang="pt-BR" sz="1200" dirty="0" smtClean="0"/>
                        <a:t> </a:t>
                      </a:r>
                      <a:r>
                        <a:rPr lang="pt-BR" sz="1200" dirty="0" err="1" smtClean="0"/>
                        <a:t>gong</a:t>
                      </a:r>
                      <a:r>
                        <a:rPr lang="pt-BR" sz="1200" dirty="0" smtClean="0"/>
                        <a:t> PSA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35 caminhada</a:t>
                      </a:r>
                      <a:r>
                        <a:rPr lang="pt-BR" sz="1200" baseline="0" dirty="0" smtClean="0"/>
                        <a:t> Ed+ Esperança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30 caminhada</a:t>
                      </a:r>
                      <a:r>
                        <a:rPr lang="pt-BR" sz="1200" baseline="0" dirty="0" smtClean="0"/>
                        <a:t> Vila Formosa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15  Caminhada </a:t>
                      </a:r>
                      <a:r>
                        <a:rPr lang="pt-BR" sz="1200" dirty="0" err="1" smtClean="0"/>
                        <a:t>BBranca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25 </a:t>
                      </a:r>
                      <a:r>
                        <a:rPr lang="pt-BR" sz="1200" dirty="0" err="1" smtClean="0"/>
                        <a:t>Lian</a:t>
                      </a:r>
                      <a:r>
                        <a:rPr lang="pt-BR" sz="1200" dirty="0" smtClean="0"/>
                        <a:t> </a:t>
                      </a:r>
                      <a:r>
                        <a:rPr lang="pt-BR" sz="1200" dirty="0" err="1" smtClean="0"/>
                        <a:t>Pque</a:t>
                      </a:r>
                      <a:r>
                        <a:rPr lang="pt-BR" sz="1200" dirty="0" smtClean="0"/>
                        <a:t> dos Eucaliptos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40-</a:t>
                      </a:r>
                      <a:r>
                        <a:rPr lang="pt-BR" sz="1200" baseline="0" dirty="0" smtClean="0"/>
                        <a:t> </a:t>
                      </a:r>
                      <a:r>
                        <a:rPr lang="pt-BR" sz="1200" baseline="0" dirty="0" err="1" smtClean="0"/>
                        <a:t>lian</a:t>
                      </a:r>
                      <a:r>
                        <a:rPr lang="pt-BR" sz="1200" baseline="0" dirty="0" smtClean="0"/>
                        <a:t> </a:t>
                      </a:r>
                      <a:r>
                        <a:rPr lang="pt-BR" sz="1200" baseline="0" dirty="0" err="1" smtClean="0"/>
                        <a:t>Pque</a:t>
                      </a:r>
                      <a:r>
                        <a:rPr lang="pt-BR" sz="1200" baseline="0" dirty="0" smtClean="0"/>
                        <a:t> da Cidade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26- Viva </a:t>
                      </a:r>
                      <a:r>
                        <a:rPr lang="pt-BR" sz="1200" dirty="0" err="1" smtClean="0"/>
                        <a:t>V-vôlei</a:t>
                      </a:r>
                      <a:r>
                        <a:rPr lang="pt-BR" sz="1200" dirty="0" smtClean="0"/>
                        <a:t> adaptado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50- Viva v-jogos de mesa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86-ginastica- </a:t>
                      </a:r>
                      <a:r>
                        <a:rPr lang="pt-BR" sz="1200" dirty="0" err="1" smtClean="0"/>
                        <a:t>VVida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126- Dança Viva vida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152 ginastica </a:t>
                      </a:r>
                      <a:r>
                        <a:rPr lang="pt-BR" sz="1200" dirty="0" err="1" smtClean="0"/>
                        <a:t>Vvida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160 alongamento </a:t>
                      </a:r>
                      <a:r>
                        <a:rPr lang="pt-BR" sz="1200" dirty="0" err="1" smtClean="0"/>
                        <a:t>Vvida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50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54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113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965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1294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4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" y="0"/>
            <a:ext cx="9139415" cy="685456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72837" y="477982"/>
            <a:ext cx="702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Esportes e Recreação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0160" y="1620982"/>
            <a:ext cx="79282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u="sng" dirty="0" smtClean="0"/>
              <a:t>Marcelo Fortes – Secretário de Esportes e Recreação</a:t>
            </a:r>
          </a:p>
          <a:p>
            <a:pPr algn="ctr">
              <a:lnSpc>
                <a:spcPct val="150000"/>
              </a:lnSpc>
            </a:pPr>
            <a:r>
              <a:rPr lang="pt-BR" u="sng" dirty="0" smtClean="0"/>
              <a:t>Martha Castro de Souza Rodrigues – Diretora de Recreação e Eventos.</a:t>
            </a:r>
          </a:p>
          <a:p>
            <a:pPr algn="ctr">
              <a:lnSpc>
                <a:spcPct val="150000"/>
              </a:lnSpc>
            </a:pPr>
            <a:r>
              <a:rPr lang="pt-BR" u="sng" dirty="0" smtClean="0"/>
              <a:t>Edvaldo Pereira de </a:t>
            </a:r>
            <a:r>
              <a:rPr lang="pt-BR" u="sng" dirty="0" err="1" smtClean="0"/>
              <a:t>Avila</a:t>
            </a:r>
            <a:r>
              <a:rPr lang="pt-BR" u="sng" dirty="0" smtClean="0"/>
              <a:t> – Diretor de Esportes</a:t>
            </a:r>
            <a:endParaRPr lang="pt-BR" u="sng" dirty="0"/>
          </a:p>
        </p:txBody>
      </p:sp>
      <p:sp>
        <p:nvSpPr>
          <p:cNvPr id="6" name="CaixaDeTexto 5"/>
          <p:cNvSpPr txBox="1"/>
          <p:nvPr/>
        </p:nvSpPr>
        <p:spPr>
          <a:xfrm>
            <a:off x="872837" y="3678382"/>
            <a:ext cx="726324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/>
              <a:t>Praça do 3 Poderes – Centro – Jacareí/S.P.</a:t>
            </a:r>
          </a:p>
          <a:p>
            <a:pPr algn="ctr">
              <a:lnSpc>
                <a:spcPct val="150000"/>
              </a:lnSpc>
            </a:pPr>
            <a:r>
              <a:rPr lang="pt-BR" dirty="0" smtClean="0"/>
              <a:t>Contato (12) 3954-2701 – </a:t>
            </a:r>
            <a:r>
              <a:rPr lang="pt-BR" dirty="0" smtClean="0">
                <a:hlinkClick r:id="rId3"/>
              </a:rPr>
              <a:t>esportes@jacarei.sp.gov.br</a:t>
            </a:r>
            <a:endParaRPr lang="pt-BR" dirty="0" smtClean="0"/>
          </a:p>
          <a:p>
            <a:pPr algn="ctr">
              <a:lnSpc>
                <a:spcPct val="150000"/>
              </a:lnSpc>
            </a:pPr>
            <a:r>
              <a:rPr lang="pt-BR" dirty="0" smtClean="0"/>
              <a:t>Instagram - @</a:t>
            </a:r>
            <a:r>
              <a:rPr lang="pt-BR" dirty="0" err="1" smtClean="0"/>
              <a:t>esportesjacarei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60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" y="4233"/>
            <a:ext cx="9139415" cy="685456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0555" y="1579418"/>
            <a:ext cx="8146472" cy="299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2282" y="1787236"/>
            <a:ext cx="7720445" cy="179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0555" y="268606"/>
            <a:ext cx="8499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Orçamento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46808" y="1453265"/>
            <a:ext cx="4062845" cy="88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/>
              <a:t>- 1% do orçamento do Município;</a:t>
            </a:r>
            <a:endParaRPr lang="pt-BR" sz="1600" b="1" dirty="0" smtClean="0"/>
          </a:p>
          <a:p>
            <a:pPr>
              <a:lnSpc>
                <a:spcPct val="150000"/>
              </a:lnSpc>
            </a:pPr>
            <a:endParaRPr lang="pt-BR" sz="1600" dirty="0" smtClean="0"/>
          </a:p>
        </p:txBody>
      </p:sp>
      <p:sp>
        <p:nvSpPr>
          <p:cNvPr id="11" name="CaixaDeTexto 10"/>
          <p:cNvSpPr txBox="1"/>
          <p:nvPr/>
        </p:nvSpPr>
        <p:spPr>
          <a:xfrm>
            <a:off x="446808" y="1866680"/>
            <a:ext cx="81153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/>
              <a:t>2016 – R$ 9.334.000,00 – </a:t>
            </a:r>
            <a:r>
              <a:rPr lang="pt-BR" sz="1600" dirty="0" smtClean="0"/>
              <a:t>somente Tesouro – R$ 7.458.000,00</a:t>
            </a:r>
            <a:r>
              <a:rPr lang="pt-BR" sz="1600" b="1" dirty="0" smtClean="0"/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/>
              <a:t>2017 – R$ 11.594.000,00 – </a:t>
            </a:r>
            <a:r>
              <a:rPr lang="pt-BR" sz="1600" dirty="0" smtClean="0"/>
              <a:t>somente tesouro – R$ 9.702.000,00 / R$ 5.617.355,42</a:t>
            </a:r>
            <a:r>
              <a:rPr lang="pt-BR" sz="1600" b="1" dirty="0" smtClean="0"/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/>
              <a:t>2018 – 10.376.000,00 – </a:t>
            </a:r>
            <a:r>
              <a:rPr lang="pt-BR" sz="1600" dirty="0" smtClean="0"/>
              <a:t>somente tesouro – R$ 7.813.000,00 / R$ 7.022.857,00.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600" b="1" dirty="0" smtClean="0"/>
              <a:t>2019 – R$ 8.4000,00. </a:t>
            </a:r>
            <a:endParaRPr lang="pt-BR" sz="1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46808" y="4509655"/>
            <a:ext cx="60163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u="sng" dirty="0" smtClean="0"/>
              <a:t>CUSTO DA FOLHA DE PAGAMENTO.</a:t>
            </a:r>
          </a:p>
          <a:p>
            <a:endParaRPr lang="pt-BR" sz="16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 smtClean="0"/>
              <a:t>2016 – R$ 4.459.971,17;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 smtClean="0"/>
              <a:t>2017 – R$ 4.155.401,31.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 smtClean="0"/>
              <a:t>2018 – R$ 4.948.895,00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45396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" y="4233"/>
            <a:ext cx="9139415" cy="685456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0555" y="1579418"/>
            <a:ext cx="8146472" cy="299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2282" y="1787236"/>
            <a:ext cx="7720445" cy="179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37755" y="1143000"/>
            <a:ext cx="7689272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Folha de pagamento (hora extra, diárias, férias, 13º) – R$ 4.500.000,00;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Contrato de locação de carro;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Contrato de clube;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Diárias e hora extra;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Luz e telefone.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192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" y="4233"/>
            <a:ext cx="9139415" cy="685456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0555" y="1579418"/>
            <a:ext cx="8146472" cy="299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2282" y="1787236"/>
            <a:ext cx="7720445" cy="179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81840" y="207050"/>
            <a:ext cx="8130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Prioridades para 2019</a:t>
            </a:r>
            <a:endParaRPr lang="pt-B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6529" y="1813453"/>
            <a:ext cx="869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Continuidade das descentralizações das atividades (Aumentar as atividades nos bairros);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6922" y="2477034"/>
            <a:ext cx="846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Obras e </a:t>
            </a:r>
            <a:r>
              <a:rPr lang="pt-BR" dirty="0" smtClean="0"/>
              <a:t>Reformas.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106" y="2924175"/>
            <a:ext cx="37814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" y="4233"/>
            <a:ext cx="9139415" cy="685456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0555" y="1579418"/>
            <a:ext cx="8146472" cy="299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2282" y="1787236"/>
            <a:ext cx="7720445" cy="179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122375"/>
              </p:ext>
            </p:extLst>
          </p:nvPr>
        </p:nvGraphicFramePr>
        <p:xfrm>
          <a:off x="1359476" y="332509"/>
          <a:ext cx="6173933" cy="427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03909" y="4779818"/>
            <a:ext cx="8323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2016 – 26 pontos de atendimento – 7%, 2018 – 35 pontos de atendimentos – 9,71%, 2018 – 55 pontos de atendimento – 24,10%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7755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" y="4233"/>
            <a:ext cx="9139415" cy="685456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0555" y="1579418"/>
            <a:ext cx="8146472" cy="299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2282" y="1787236"/>
            <a:ext cx="7720445" cy="179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80555" y="605802"/>
            <a:ext cx="82503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Criação de turmas de Dança Jacareí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(Parque da Cidade, CEU – Meia Lua,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Educamais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Paraíso, Jd.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Didinha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Educamais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Pq. Santo Antônio, São Gabriel e Pagador Andrade).</a:t>
            </a:r>
          </a:p>
          <a:p>
            <a:pPr>
              <a:lnSpc>
                <a:spcPct val="150000"/>
              </a:lnSpc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Possibilidades de aumento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?.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Criação de turmas de Treinamento Funcional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(Espaço Liberdade, Beira Rio/Prainha, Pagador Andrade, Casa Viva Vida e Califórnia).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Possibilidades de aumento – Jardim Flórida, Primavera, Cidade Jardim.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Turmas de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Rugby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Igarapés, Santa Maria, SESI, Rio Cumprido,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Ijal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Possibilidades de aumento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– Pagador Andrade, Lagoa Azul e Paraíso.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Aulas de Ginástica e </a:t>
            </a:r>
            <a:r>
              <a:rPr lang="pt-B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Tawekondo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– Meia Lua, Bandeira Branca e Vila Garcia.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Volei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Adaptado 3ª idade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– BNH.</a:t>
            </a:r>
          </a:p>
        </p:txBody>
      </p:sp>
    </p:spTree>
    <p:extLst>
      <p:ext uri="{BB962C8B-B14F-4D97-AF65-F5344CB8AC3E}">
        <p14:creationId xmlns:p14="http://schemas.microsoft.com/office/powerpoint/2010/main" val="38482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" y="4233"/>
            <a:ext cx="9139415" cy="685456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79319" y="166254"/>
            <a:ext cx="683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ao Plano de Governo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9773" y="666829"/>
            <a:ext cx="8385463" cy="5044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Centro de Avaliação Física no Parque da Cidade: O CIAF (Centro Integrado de avaliação Física) foi criado em Junho de 2017.</a:t>
            </a:r>
          </a:p>
          <a:p>
            <a:pPr>
              <a:lnSpc>
                <a:spcPct val="150000"/>
              </a:lnSpc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2017 – 02 professores -  444 atendimentos, em 5 meses.</a:t>
            </a:r>
          </a:p>
          <a:p>
            <a:pPr>
              <a:lnSpc>
                <a:spcPct val="150000"/>
              </a:lnSpc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2018 – 03 professores – 1587 atendimento em 9 meses.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 Orientação profissional em ambientes existentes : Todas as atividades são direcionadas por profissional de Educação Física.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 Programa atleta Escola – Não existe mais.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4. Programa Atleta Cidadão – A metodologia já acontece, essa Lei Municipal.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5. Explorar potencial Náutico – Realizamos evento Municipal desde 2017. Falta de estrutura para atividade permanente.</a:t>
            </a:r>
          </a:p>
          <a:p>
            <a:pPr>
              <a:lnSpc>
                <a:spcPct val="150000"/>
              </a:lnSpc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6. Apoio estrutural e financeiro Futebol amador – Voltou a atividade com futebol amador. Com 8 campeonatos municipais, desde 07 ano até Veteranos. Repasse de R$ 120.000,00 no ano, com fornecimento de materiais esportivos filiados, à Liga Municipal.</a:t>
            </a:r>
          </a:p>
          <a:p>
            <a:pPr>
              <a:lnSpc>
                <a:spcPct val="150000"/>
              </a:lnSpc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7. Ampliar quantidade de campos – Melhoria da qualidade dos campos e reforma de, Igarapés, Paraíso e Colônia. Contrato de utilização do campo 22 de abril.</a:t>
            </a:r>
          </a:p>
          <a:p>
            <a:pPr>
              <a:lnSpc>
                <a:spcPct val="150000"/>
              </a:lnSpc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8-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Destinar espaços públicos para estudantes das escolas estaduais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 Criação dos Jogos estudantis e parceria com Rede Estadual para inscrição em nossas atividades.</a:t>
            </a:r>
          </a:p>
          <a:p>
            <a:pPr>
              <a:lnSpc>
                <a:spcPct val="150000"/>
              </a:lnSpc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9. Fortalecer esportes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paralímpicos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– Manutenção da natação e atletismo em 2017. Criação da bocha em 2018, e para 2019 gol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 vôlei sentado.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" y="4233"/>
            <a:ext cx="9139415" cy="685456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0555" y="1579418"/>
            <a:ext cx="8146472" cy="299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2282" y="1787236"/>
            <a:ext cx="7720445" cy="179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4128" y="269116"/>
            <a:ext cx="8461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Diretoria de Recreação</a:t>
            </a:r>
            <a:endParaRPr lang="pt-B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0555" y="999541"/>
            <a:ext cx="403167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Agita Férias - 2017.</a:t>
            </a:r>
          </a:p>
          <a:p>
            <a:r>
              <a:rPr lang="pt-BR" sz="1600" i="1" dirty="0" smtClean="0"/>
              <a:t>Janeiro – 240 crianças (3 semanas). / Janeiro 2018 – 320 crianças (2 semanas).</a:t>
            </a:r>
          </a:p>
          <a:p>
            <a:endParaRPr lang="pt-BR" sz="1600" i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i="1" dirty="0" smtClean="0"/>
              <a:t>Acomodação para todas as crianças;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i="1" dirty="0" smtClean="0"/>
              <a:t>Ônibus fretado (Áries);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i="1" dirty="0" smtClean="0"/>
              <a:t>Protetor Solar e Repelente;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i="1" dirty="0" smtClean="0"/>
              <a:t>Coletes e pulseiras de identificação;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i="1" dirty="0" smtClean="0"/>
              <a:t>Local demarcado na Praia;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i="1" dirty="0" smtClean="0"/>
              <a:t>Monitores na ida e volta, na praia e a viagem;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i="1" dirty="0" smtClean="0"/>
              <a:t>Segurança (Guarda- Municipal);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i="1" dirty="0" smtClean="0"/>
              <a:t>Bombeiro e Guarda- Vidas;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i="1" dirty="0" smtClean="0"/>
              <a:t>6 Refeições diárias;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i="1" dirty="0" smtClean="0"/>
              <a:t>Picolé na praia.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605895" y="1180330"/>
            <a:ext cx="2878282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B050"/>
                </a:solidFill>
              </a:rPr>
              <a:t>Custo do Projeto – R$ 40.000,00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 smtClean="0"/>
              <a:t>Diárias;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 smtClean="0"/>
              <a:t>Ônibus;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 smtClean="0"/>
              <a:t>Pulseira e colete de identificação;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 smtClean="0"/>
              <a:t>Alimentação;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 smtClean="0"/>
              <a:t>Protetor solar e repelente;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 smtClean="0"/>
              <a:t>Material esportivo;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 smtClean="0"/>
              <a:t>Combustível;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 smtClean="0"/>
              <a:t>Pedágio;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 smtClean="0"/>
              <a:t>Medicamento;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 smtClean="0"/>
              <a:t>Picolé.</a:t>
            </a:r>
          </a:p>
        </p:txBody>
      </p:sp>
    </p:spTree>
    <p:extLst>
      <p:ext uri="{BB962C8B-B14F-4D97-AF65-F5344CB8AC3E}">
        <p14:creationId xmlns:p14="http://schemas.microsoft.com/office/powerpoint/2010/main" val="20562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" y="4233"/>
            <a:ext cx="9139415" cy="685456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0555" y="1579418"/>
            <a:ext cx="8146472" cy="299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2282" y="1787236"/>
            <a:ext cx="7720445" cy="179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07537" y="463183"/>
            <a:ext cx="80899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2017 – Agita Férias Bairro – 3 bairros atendidos em Janeiro / Julho – Agita Férias 3 novos bairros;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2018 – Agita Férias Bairro – 3 bairros atendidos em Janeiro / Julho – Agita férias Viveiro e 3 novos bairros;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2019 – Agita Férias Bairro – 6 bairros atendidos em Janeiro / Julho – Agita Férias Campos do Jordão e 3 novos bairros;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2020 – Agita Férias Praia – 3 semanas com 30 crianças por dia = 450 crianças. / Agita Férias bairro – 08 bairros atendidos. / Julho – Agita Férias Campos de Jordão ou Viveiro – 08 bairros atendidos.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036" y="3792682"/>
            <a:ext cx="3983796" cy="25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3722</TotalTime>
  <Words>1779</Words>
  <Application>Microsoft Office PowerPoint</Application>
  <PresentationFormat>Apresentação na tela (4:3)</PresentationFormat>
  <Paragraphs>273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Tema do Office</vt:lpstr>
      <vt:lpstr>Audiência Pública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da  apresentação</dc:title>
  <dc:creator>Administrador</dc:creator>
  <cp:lastModifiedBy>Marcelo Alexandre Bustamante Fortes</cp:lastModifiedBy>
  <cp:revision>150</cp:revision>
  <cp:lastPrinted>2019-03-21T18:40:54Z</cp:lastPrinted>
  <dcterms:created xsi:type="dcterms:W3CDTF">2017-07-11T14:05:00Z</dcterms:created>
  <dcterms:modified xsi:type="dcterms:W3CDTF">2019-03-21T18:45:30Z</dcterms:modified>
</cp:coreProperties>
</file>