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86" r:id="rId2"/>
    <p:sldId id="287" r:id="rId3"/>
    <p:sldId id="288" r:id="rId4"/>
    <p:sldId id="266" r:id="rId5"/>
    <p:sldId id="271" r:id="rId6"/>
    <p:sldId id="291" r:id="rId7"/>
    <p:sldId id="277" r:id="rId8"/>
    <p:sldId id="293" r:id="rId9"/>
    <p:sldId id="298" r:id="rId10"/>
    <p:sldId id="302" r:id="rId11"/>
    <p:sldId id="304" r:id="rId12"/>
    <p:sldId id="306" r:id="rId13"/>
    <p:sldId id="307" r:id="rId14"/>
    <p:sldId id="30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11BB-8821-4B62-BD3B-26342D7ED3AE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A1D3-62A5-4E00-9975-D1F64D5E08B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pro-lar.sp.gov.br/noticias-pro-la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7915" y="1401113"/>
            <a:ext cx="10515600" cy="4351338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É REGULARIZAÇÃO FUNDIÁRIA?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Conjunto de medidas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jurídicas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urbanísticas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ambientais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sociais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que visam à regularização de assentamentos irregulares e à titulação de seus ocupantes, de modo a garantir o direito social à moradia, o pleno desenvolvimento das funções sociais da propriedade urbana e o direito ao meio ambiente ecologicamente equilibrado.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27" y="262004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E2F75A-BFDD-46CE-8248-9AD170E54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38" y="4553137"/>
            <a:ext cx="3176492" cy="1807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12197" y="1330622"/>
            <a:ext cx="11422711" cy="5453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PL n° 19/2018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 Art. 17. 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A análise do projeto de regularização fundiária abrangerá, além dos projetos urbanísticos e ambientais propostos, os padrões mínimos de habitabilidade dos imóveis, a segurança e o acesso dos moradores aos imóveis, observando-se especialmente os itens que seguem: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b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medidas necessárias à garantia da segurança da população, quando a ocupação se inserir total ou parcialmente em área de risco ou Área de Preservação Permanente - </a:t>
            </a:r>
            <a:r>
              <a:rPr lang="pt-BR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, situação em que o projeto será obrigatoriamente submetido a estudo técnico, com parecer fundamentado e </a:t>
            </a:r>
            <a:r>
              <a:rPr lang="pt-BR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assinado por profissional competente 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que ateste condições mínimas de viabilidade, habitabilidade, acesso e segurança dos moradores, e indique as intervenções necessárias;”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59" y="142114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1622" y="1262195"/>
            <a:ext cx="11422711" cy="4973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PL n° 19/2018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 19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Todos os valores arrecadados em função da aplicação desta Lei serão destinados ao Fundo Municipal de Habitação de Interesse Social – FMHIS, nos termos da Lei Municipal nº 5.160, de 14 de fevereiro de 2008.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pt-B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 20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Os custos do procedimento de regularização fundiária que envolva unidades imobiliárias avaliadas como de interesse social poderão ser suportados pelo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Fundo Municipal de Habitação de Interesse Social.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 32.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cessão de uso de imóvel do patrimônio público municipal para fins comerciais, institucionais ou de serviços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poderá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acarretar a seu ocupante a obrigação de pagamento de preço público.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60" y="192220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6796" y="1229022"/>
            <a:ext cx="11494273" cy="54699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PL n° 19/2018</a:t>
            </a:r>
          </a:p>
          <a:p>
            <a:pPr marL="0" indent="0">
              <a:buNone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Art. 39.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Considera-se edificação objeto de 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REl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aquela que, cumulativamente atenda alguns critérios como: 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formato irregular em relação aos padrões aceitos, área construída igual ou superior a 14,00 m</a:t>
            </a:r>
            <a:r>
              <a:rPr lang="pt-BR" sz="29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 e inferior a dois pavimentos de 70,00 m</a:t>
            </a:r>
            <a:r>
              <a:rPr lang="pt-BR" sz="29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 cada, pé direito não inferior a 2,40 m</a:t>
            </a:r>
            <a:r>
              <a:rPr lang="pt-BR" sz="29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, ligações de água e esgoto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entre outros.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Art. 43.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Ao término da Regularização Fundiária de Interesse Social - 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-S ou da regularização de imóveis caracterizados como de interesse social em área de Regularização Fundiária de Interesse Específico -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-E, fica automaticamente criada a Área Pós-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com o objetivo de: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– garantir a permanência dos moradores nos locais recém-regularizados;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– garantir o fortalecimento e a manutenção dos tecidos sociais e urbanos da região adjacente;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– garantir a inserção econômica da área na dinâmica do Município; 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– impedir o avanço imediato da especulação imobiliária na área recém-regularizada.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60" y="159047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6796" y="1229022"/>
            <a:ext cx="11494273" cy="54699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PL n° 19/2018</a:t>
            </a:r>
          </a:p>
          <a:p>
            <a:pPr marL="0" indent="0">
              <a:buNone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Art. 39.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Considera-se edificação objeto de 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REl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aquela que, cumulativamente atenda alguns critérios como: 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formato irregular em relação aos padrões aceitos, área construída igual ou superior a 14,00 m</a:t>
            </a:r>
            <a:r>
              <a:rPr lang="pt-BR" sz="29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 e inferior a dois pavimentos de 70,00 m</a:t>
            </a:r>
            <a:r>
              <a:rPr lang="pt-BR" sz="29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 cada, pé direito não inferior a 2,40 m</a:t>
            </a:r>
            <a:r>
              <a:rPr lang="pt-BR" sz="29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, ligações de água e esgoto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entre outros.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Art. 43.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Ao término da Regularização Fundiária de Interesse Social - 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-S ou da regularização de imóveis caracterizados como de interesse social em área de Regularização Fundiária de Interesse Específico -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-E, fica automaticamente criada a Área Pós-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com o objetivo de: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– garantir a permanência dos moradores nos locais recém-regularizados;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– garantir o fortalecimento e a manutenção dos tecidos sociais e urbanos da região adjacente;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– garantir a inserção econômica da área na dinâmica do Município; 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– impedir o avanço imediato da especulação imobiliária na área recém-regularizada.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60" y="159047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1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6796" y="1229022"/>
            <a:ext cx="11494273" cy="5469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Site da Fundação Pró-Lar de Jacareí</a:t>
            </a:r>
          </a:p>
          <a:p>
            <a:pPr marL="0" indent="0" algn="ctr">
              <a:buNone/>
            </a:pPr>
            <a:endParaRPr 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400" dirty="0">
                <a:hlinkClick r:id="rId2"/>
              </a:rPr>
              <a:t>http://www.pro-lar.sp.gov.br/noticias-pro-lar.html</a:t>
            </a:r>
            <a:endParaRPr lang="pt-BR" sz="2400" dirty="0"/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Vamos conhecer?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60" y="159047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2A9F592-8497-4117-92F7-1A6D85F9B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691" y="2722790"/>
            <a:ext cx="3639847" cy="232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0516" y="1178221"/>
            <a:ext cx="10996653" cy="56797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QUE É ESTAR IRREGULAR?</a:t>
            </a:r>
          </a:p>
          <a:p>
            <a:pPr marL="0" indent="0"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Qualquer situação na qual o morador não possua o título de propriedade emitido pelo Cartório de Registro de Imóveis.</a:t>
            </a:r>
          </a:p>
          <a:p>
            <a:pPr marL="0" indent="0"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Tipos: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40000"/>
              </a:lnSpc>
              <a:spcBef>
                <a:spcPts val="0"/>
              </a:spcBef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Invasões de áreas (públicas ou privadas)</a:t>
            </a:r>
          </a:p>
          <a:p>
            <a:pPr lvl="1" algn="just">
              <a:lnSpc>
                <a:spcPct val="140000"/>
              </a:lnSpc>
              <a:spcBef>
                <a:spcPts val="0"/>
              </a:spcBef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Loteamento que não possui projeto apresentado aos órgãos  municipais responsáveis.</a:t>
            </a:r>
          </a:p>
          <a:p>
            <a:pPr lvl="1" algn="just">
              <a:lnSpc>
                <a:spcPct val="140000"/>
              </a:lnSpc>
              <a:spcBef>
                <a:spcPts val="0"/>
              </a:spcBef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Loteamento cujo o projeto aprovado pelo município não está exatamente igual ao construído.</a:t>
            </a:r>
          </a:p>
          <a:p>
            <a:pPr lvl="1" algn="just">
              <a:lnSpc>
                <a:spcPct val="140000"/>
              </a:lnSpc>
              <a:spcBef>
                <a:spcPts val="0"/>
              </a:spcBef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Loteamento que não cumpriu com a obrigação da construção das infraestruturas exigidas.</a:t>
            </a:r>
          </a:p>
          <a:p>
            <a:pPr lvl="1" algn="just">
              <a:lnSpc>
                <a:spcPct val="140000"/>
              </a:lnSpc>
              <a:spcBef>
                <a:spcPts val="0"/>
              </a:spcBef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Loteamento não registrado no Cartório de Registro de Imóvel.</a:t>
            </a:r>
            <a:endParaRPr lang="pt-B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27" y="108246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F2492536-D374-46FE-B960-346455A73BA3}"/>
              </a:ext>
            </a:extLst>
          </p:cNvPr>
          <p:cNvSpPr/>
          <p:nvPr/>
        </p:nvSpPr>
        <p:spPr>
          <a:xfrm>
            <a:off x="939886" y="2071122"/>
            <a:ext cx="357623" cy="2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689786-314C-46E6-98F2-57FFA2F3C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36" y="2441196"/>
            <a:ext cx="1818631" cy="21433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0017" y="1328669"/>
            <a:ext cx="10515600" cy="552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QUAL A IMPORTÂNCIA DA REGULARIZAÇÃO FUNDIÁRIA?</a:t>
            </a:r>
          </a:p>
          <a:p>
            <a:pPr marL="0" indent="0">
              <a:buNone/>
            </a:pPr>
            <a:endParaRPr lang="pt-BR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dirty="0"/>
              <a:t>Garantia da permanência das pessoas e assim a continuação dos laços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/>
              <a:t>     sociais já estabelecidos.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dirty="0"/>
              <a:t>Segurança de poder investir em suas moradias e exigir do poder público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/>
              <a:t>     melhorias do local.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dirty="0"/>
              <a:t>Arrecadação dos tributos.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600" dirty="0"/>
          </a:p>
          <a:p>
            <a:pPr marL="0" indent="0" algn="just">
              <a:buNone/>
            </a:pPr>
            <a:r>
              <a:rPr lang="pt-BR" b="1" dirty="0"/>
              <a:t>QUAIS OS TIPOS DE REGULARIZAÇÃO?</a:t>
            </a:r>
          </a:p>
          <a:p>
            <a:pPr marL="0" indent="0" algn="just">
              <a:buNone/>
            </a:pPr>
            <a:endParaRPr lang="pt-BR" b="1" dirty="0"/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sz="1800" dirty="0"/>
              <a:t>Regularização Urbana de Interesse Social (</a:t>
            </a:r>
            <a:r>
              <a:rPr lang="pt-BR" sz="1800" dirty="0" err="1"/>
              <a:t>Reurb</a:t>
            </a:r>
            <a:r>
              <a:rPr lang="pt-BR" sz="1800" dirty="0"/>
              <a:t>-S)               FUNDAÇÃO PRÓ-LAR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pt-BR" sz="1800" dirty="0"/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sz="1800" dirty="0"/>
              <a:t>Regularização Urbana de Interesse Específico (</a:t>
            </a:r>
            <a:r>
              <a:rPr lang="pt-BR" sz="1800" dirty="0" err="1"/>
              <a:t>Reurb</a:t>
            </a:r>
            <a:r>
              <a:rPr lang="pt-BR" sz="1800" dirty="0"/>
              <a:t>-E)            SECRETARIA DE PLANEJAMENTO</a:t>
            </a:r>
          </a:p>
          <a:p>
            <a:pPr marL="0" indent="0">
              <a:buNone/>
            </a:pPr>
            <a:endParaRPr lang="pt-BR" sz="3600" b="1" dirty="0"/>
          </a:p>
          <a:p>
            <a:pPr marL="0" indent="0">
              <a:buNone/>
            </a:pPr>
            <a:endParaRPr lang="pt-BR" sz="3600" b="1" dirty="0"/>
          </a:p>
          <a:p>
            <a:pPr marL="0" indent="0">
              <a:buNone/>
            </a:pPr>
            <a:endParaRPr lang="pt-BR" sz="3600" b="1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26" y="260647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92220007-D288-4EFC-AD43-425E74F73D0C}"/>
              </a:ext>
            </a:extLst>
          </p:cNvPr>
          <p:cNvSpPr/>
          <p:nvPr/>
        </p:nvSpPr>
        <p:spPr>
          <a:xfrm>
            <a:off x="6177328" y="5510724"/>
            <a:ext cx="357623" cy="2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A13A6CA-F896-42D0-AC85-837EE5D5DAD0}"/>
              </a:ext>
            </a:extLst>
          </p:cNvPr>
          <p:cNvSpPr/>
          <p:nvPr/>
        </p:nvSpPr>
        <p:spPr>
          <a:xfrm>
            <a:off x="6404456" y="6246071"/>
            <a:ext cx="357623" cy="2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A5695F-97DB-4290-9136-4491ED6F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440" y="1754196"/>
            <a:ext cx="2365694" cy="33496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979" y="1168401"/>
            <a:ext cx="10577885" cy="5573128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FUNCIONA A ATUAÇÃO DA PRÓ-LAR?</a:t>
            </a:r>
          </a:p>
          <a:p>
            <a:pPr algn="l"/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Nos termos  da Lei Federal n°13.465/2017 a  Fundação Pró-Lar poderá realizar a  regularização fundiária de interesse social no Município  de três maneiras: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 realizada pelo próprio município através da emissão da Certidão de Regularização Fundiária (CRF).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realizada no âmbito do convênio com o Programa Cidade Legal do Governo do Estado de São Paulo, com a emissão do Declaração de Conformidade Urbanística e Ambiental (DECUA).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Terceira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realizada no âmbito do convênio com o Programa Minha Terra promovido pelo ITESP vinculado a Secretaria de Justiça e Defesa do Cidadão do Estado de São Paulo.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60" y="67734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FB8EC0C-C474-4658-96F7-6050C3308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609" y="816878"/>
            <a:ext cx="1806255" cy="13894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300" y="1330622"/>
            <a:ext cx="10657399" cy="5613811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APROVAÇÃO DO PROJETO DE REGULARIZAÇÃO </a:t>
            </a:r>
          </a:p>
          <a:p>
            <a:pPr algn="l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Necessário aprovação urbanística - social (Fundação Pró-Lar) e ambiental (Secretária do Meio Ambiente). 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a aprovação ambiental, nos termos da lei, exige-se a apresentação de estudo técnico ambiental submetido a um órgão que tenha em seu quadro profissional com atribuição técnica para análise e aprovação.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OBS.: Por flexibilização legal (13.465/17) não há necessidade de constituição de Conselho de Meio Ambiente (deliberativo) para aprovação do estudo. </a:t>
            </a:r>
          </a:p>
          <a:p>
            <a:pPr algn="l"/>
            <a:endParaRPr lang="pt-BR" dirty="0">
              <a:solidFill>
                <a:srgbClr val="FF0000"/>
              </a:solidFill>
            </a:endParaRPr>
          </a:p>
          <a:p>
            <a:pPr algn="l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93" y="260647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F42D132-82DB-4114-B36C-43E464FC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81" y="3930106"/>
            <a:ext cx="1597272" cy="1597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8931" y="1264258"/>
            <a:ext cx="11001292" cy="55937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1200" b="1" dirty="0">
                <a:latin typeface="Arial" panose="020B0604020202020204" pitchFamily="34" charset="0"/>
                <a:cs typeface="Arial" panose="020B0604020202020204" pitchFamily="34" charset="0"/>
              </a:rPr>
              <a:t>PASSO A PASSO DA REGULARIZAÇÃO FUNDIÁRIA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1º Manifestação dos interessados         </a:t>
            </a:r>
            <a:r>
              <a:rPr lang="pt-BR" sz="7200" u="sng" dirty="0">
                <a:latin typeface="Arial" panose="020B0604020202020204" pitchFamily="34" charset="0"/>
                <a:cs typeface="Arial" panose="020B0604020202020204" pitchFamily="34" charset="0"/>
              </a:rPr>
              <a:t>Demanda espontânea ou provocada;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2º Definição da modalidade          </a:t>
            </a:r>
            <a:r>
              <a:rPr lang="pt-BR" sz="7200" u="sng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7200" u="sng" dirty="0">
                <a:latin typeface="Arial" panose="020B0604020202020204" pitchFamily="34" charset="0"/>
                <a:cs typeface="Arial" panose="020B0604020202020204" pitchFamily="34" charset="0"/>
              </a:rPr>
              <a:t>-S ou </a:t>
            </a:r>
            <a:r>
              <a:rPr lang="pt-BR" sz="7200" u="sng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7200" u="sng" dirty="0">
                <a:latin typeface="Arial" panose="020B0604020202020204" pitchFamily="34" charset="0"/>
                <a:cs typeface="Arial" panose="020B0604020202020204" pitchFamily="34" charset="0"/>
              </a:rPr>
              <a:t>-E</a:t>
            </a:r>
            <a:endParaRPr lang="pt-BR" sz="7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3º Realização do Levantamento Planialtimétrico Cadastral (LEPAC);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4º Congelamento, selagem, realização do cadastro social e notificação dos confrontantes;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5º Busca das pendências judiciais e resolução de eventuais conflitos;</a:t>
            </a:r>
          </a:p>
          <a:p>
            <a:pPr marL="0" indent="0" algn="just"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6º Busca documental, formação das pastas individuais e elaboração do projeto de regularização;</a:t>
            </a:r>
          </a:p>
          <a:p>
            <a:pPr marL="0" indent="0" algn="just"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7º Elaboração da listagem dos ocupantes e emissão da CRF;</a:t>
            </a:r>
          </a:p>
          <a:p>
            <a:pPr marL="0" indent="0" algn="just"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8º Levar à registro no Cartório;</a:t>
            </a:r>
          </a:p>
          <a:p>
            <a:pPr marL="0" indent="0" algn="just"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9º Entrega dos títulos aos ocupantes.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pt-BR" sz="9200" dirty="0"/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br>
              <a:rPr lang="pt-BR" sz="2400" dirty="0">
                <a:solidFill>
                  <a:srgbClr val="FF0000"/>
                </a:solidFill>
              </a:rPr>
            </a:br>
            <a:endParaRPr lang="pt-B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93" y="108247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EE8E4D0-5AF4-40FF-8746-A65185868278}"/>
              </a:ext>
            </a:extLst>
          </p:cNvPr>
          <p:cNvSpPr/>
          <p:nvPr/>
        </p:nvSpPr>
        <p:spPr>
          <a:xfrm>
            <a:off x="4327521" y="2097249"/>
            <a:ext cx="357623" cy="2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FA60B97-F72D-4649-970E-A00F625E81D5}"/>
              </a:ext>
            </a:extLst>
          </p:cNvPr>
          <p:cNvSpPr/>
          <p:nvPr/>
        </p:nvSpPr>
        <p:spPr>
          <a:xfrm>
            <a:off x="3709783" y="2545741"/>
            <a:ext cx="357623" cy="2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DF1A5C7-1AA7-486C-900C-70879C46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615" y="1555141"/>
            <a:ext cx="2211503" cy="18929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560" y="1830405"/>
            <a:ext cx="10271760" cy="238760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Pontos relevantes do Projeto de Lei  nº 19/2018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27" y="260647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3801" y="1241203"/>
            <a:ext cx="10675289" cy="525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PL n° 19/2018</a:t>
            </a:r>
          </a:p>
          <a:p>
            <a:pPr marL="0" indent="0">
              <a:buNone/>
            </a:pPr>
            <a:endParaRPr lang="pt-BR" sz="3100" b="1" dirty="0"/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 1º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Ficam instituídos no Município de Jacareí normas gerais e procedimentos para Regularização Fundiária Urbana -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nos termos da Lei Federal nº 13.465, de 11 de julho de 2017, e para Regularização Edilícia Informal - REI.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§ 1º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efeitos desta Lei, considera-se Regularização Fundiária Urbana -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Reurb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o conjunto de medidas jurídicas, técnicas, urbanísticas, ambientais e sociais que visam a incorporação de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núcleos urbanos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informais constituídos até </a:t>
            </a: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22 de dezembro de 2016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trazendo-os para a formalidade, com o objetivo de garantir o direito à moradia e a qualidade de vida da população.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60" y="1082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95263" y="1344571"/>
            <a:ext cx="11064902" cy="5513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PL n° 19/2018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“Art. 3º 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Para efeitos desta Lei, consideram-se: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br>
              <a:rPr lang="pt-BR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III – Área Especial de Interesse Social - AEIS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: parcela de área urbana ou de área rural com características urbanas, instituída pelo Poder Público Municipal, destinada predominantemente à moradia de população de baixa renda e sujeita a regras específicas de uso, ocupação e urbanização do solo, em conformidade com a presente Lei;”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93" y="192915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1143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relevantes do Projeto de Lei  nº 19/2018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regularização fundiária?</dc:title>
  <dc:creator>dto_arq1</dc:creator>
  <cp:lastModifiedBy>dto_diretor</cp:lastModifiedBy>
  <cp:revision>94</cp:revision>
  <dcterms:created xsi:type="dcterms:W3CDTF">2017-11-10T14:06:00Z</dcterms:created>
  <dcterms:modified xsi:type="dcterms:W3CDTF">2019-04-25T18:26:07Z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1046-10.2.0.7587</vt:lpwstr>
  </property>
</Properties>
</file>