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9" r:id="rId3"/>
    <p:sldId id="320" r:id="rId4"/>
    <p:sldId id="326" r:id="rId5"/>
    <p:sldId id="415" r:id="rId6"/>
    <p:sldId id="416" r:id="rId7"/>
    <p:sldId id="417" r:id="rId8"/>
    <p:sldId id="41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9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8" autoAdjust="0"/>
    <p:restoredTop sz="94660"/>
  </p:normalViewPr>
  <p:slideViewPr>
    <p:cSldViewPr>
      <p:cViewPr varScale="1">
        <p:scale>
          <a:sx n="105" d="100"/>
          <a:sy n="105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7606-C6CC-498D-8EEA-1DFEA616DE23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444DB-4A9A-4DB3-88E9-B15918E870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561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804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24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951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157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87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17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18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54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886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8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86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EB16-1CD0-4A02-8EFD-91A6AB3D9987}" type="datetimeFigureOut">
              <a:rPr lang="pt-BR" smtClean="0"/>
              <a:pPr/>
              <a:t>26/04/2019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D8C7-17F3-46DC-A59E-8356F061D8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43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jamento@jacarei.sp.gov.br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0478" y="2909454"/>
            <a:ext cx="7772400" cy="2126117"/>
          </a:xfrm>
        </p:spPr>
        <p:txBody>
          <a:bodyPr>
            <a:noAutofit/>
          </a:bodyPr>
          <a:lstStyle/>
          <a:p>
            <a:pPr algn="l"/>
            <a:r>
              <a:rPr lang="pt-BR" sz="4900" b="1" dirty="0" smtClean="0">
                <a:latin typeface="+mn-lt"/>
              </a:rPr>
              <a:t>Diretoria de Licença Urbanística</a:t>
            </a:r>
            <a:br>
              <a:rPr lang="pt-BR" sz="4900" b="1" dirty="0" smtClean="0">
                <a:latin typeface="+mn-lt"/>
              </a:rPr>
            </a:br>
            <a:endParaRPr lang="pt-BR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40000" y="3960000"/>
            <a:ext cx="2292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 smtClean="0">
                <a:solidFill>
                  <a:schemeClr val="accent2"/>
                </a:solidFill>
              </a:rPr>
              <a:t>DLU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xmlns="" val="20034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-9622"/>
            <a:ext cx="9139415" cy="685456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7314" y="2710609"/>
            <a:ext cx="77042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GCPU</a:t>
            </a:r>
            <a:r>
              <a:rPr lang="pt-BR" sz="2800" b="1" dirty="0" smtClean="0"/>
              <a:t> - </a:t>
            </a:r>
            <a:r>
              <a:rPr lang="pt-BR" sz="2400" b="1" dirty="0" smtClean="0"/>
              <a:t>G</a:t>
            </a:r>
            <a:r>
              <a:rPr lang="pt-BR" b="1" dirty="0" smtClean="0"/>
              <a:t>ERÊNCIA DE </a:t>
            </a:r>
            <a:r>
              <a:rPr lang="pt-BR" sz="2400" b="1" dirty="0" smtClean="0"/>
              <a:t>C</a:t>
            </a:r>
            <a:r>
              <a:rPr lang="pt-BR" b="1" dirty="0" smtClean="0"/>
              <a:t>ONTROLE DE </a:t>
            </a:r>
            <a:r>
              <a:rPr lang="pt-BR" sz="2400" b="1" dirty="0" smtClean="0"/>
              <a:t>P</a:t>
            </a:r>
            <a:r>
              <a:rPr lang="pt-BR" b="1" dirty="0" smtClean="0"/>
              <a:t>ROJETOS DE </a:t>
            </a:r>
            <a:r>
              <a:rPr lang="pt-BR" sz="2400" b="1" dirty="0" smtClean="0"/>
              <a:t>U</a:t>
            </a:r>
            <a:r>
              <a:rPr lang="pt-BR" b="1" dirty="0" smtClean="0"/>
              <a:t>RBANIZAÇÃO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i="1" dirty="0" smtClean="0"/>
              <a:t> CONTROLE DE PROJETOS DE PARCELAMENTO DE SOLO REALIZADOS SEM APROVAÇÃO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7314" y="4448128"/>
            <a:ext cx="77042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GFE</a:t>
            </a:r>
            <a:r>
              <a:rPr lang="pt-BR" sz="2800" b="1" dirty="0" smtClean="0"/>
              <a:t> - </a:t>
            </a:r>
            <a:r>
              <a:rPr lang="pt-BR" sz="2400" b="1" dirty="0" smtClean="0"/>
              <a:t>G</a:t>
            </a:r>
            <a:r>
              <a:rPr lang="pt-BR" b="1" dirty="0" smtClean="0"/>
              <a:t>ERÊNCIA DE </a:t>
            </a:r>
            <a:r>
              <a:rPr lang="pt-BR" sz="2400" b="1" dirty="0" smtClean="0"/>
              <a:t>F</a:t>
            </a:r>
            <a:r>
              <a:rPr lang="pt-BR" b="1" dirty="0" smtClean="0"/>
              <a:t>ISCALIZAÇÃO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i="1" dirty="0" smtClean="0"/>
              <a:t> REPRESSÃO AO PARCELAMENTO DE SOLO IRREGULAR</a:t>
            </a:r>
          </a:p>
          <a:p>
            <a:endParaRPr lang="pt-BR" i="1" dirty="0" smtClean="0"/>
          </a:p>
          <a:p>
            <a:pPr>
              <a:buFont typeface="Arial" pitchFamily="34" charset="0"/>
              <a:buChar char="•"/>
            </a:pPr>
            <a:r>
              <a:rPr lang="pt-BR" i="1" dirty="0" smtClean="0"/>
              <a:t> NOTIFICAÇÕES, VISTORIAS, CONGELAMENTO E MONITORAMENTO DESSES LOCAIS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7314" y="544473"/>
            <a:ext cx="77042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DLU</a:t>
            </a:r>
            <a:r>
              <a:rPr lang="pt-BR" sz="2800" b="1" dirty="0" smtClean="0"/>
              <a:t> – </a:t>
            </a:r>
            <a:r>
              <a:rPr lang="pt-BR" sz="2400" b="1" dirty="0" smtClean="0"/>
              <a:t>Diretoria de Licença Urbanística</a:t>
            </a:r>
            <a:endParaRPr lang="pt-BR" b="1" dirty="0" smtClean="0"/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i="1" dirty="0" smtClean="0"/>
              <a:t> ATIVIDADES CORRELATAS AO LICENCIAMENTO DE LOTEAMENTOS E REGULARIZAÇÃO DE LOTEAMENTOS CLANDESTINOS</a:t>
            </a:r>
          </a:p>
        </p:txBody>
      </p:sp>
    </p:spTree>
    <p:extLst>
      <p:ext uri="{BB962C8B-B14F-4D97-AF65-F5344CB8AC3E}">
        <p14:creationId xmlns:p14="http://schemas.microsoft.com/office/powerpoint/2010/main" xmlns="" val="341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-9622"/>
            <a:ext cx="9139415" cy="68545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8596" y="608757"/>
            <a:ext cx="77042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u="sng" dirty="0" smtClean="0">
                <a:solidFill>
                  <a:schemeClr val="accent2"/>
                </a:solidFill>
              </a:rPr>
              <a:t>FLUXO DE TRABALHO </a:t>
            </a:r>
          </a:p>
          <a:p>
            <a:pPr algn="ctr"/>
            <a:endParaRPr lang="pt-BR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pt-BR" b="1" u="sng" dirty="0" smtClean="0">
                <a:solidFill>
                  <a:schemeClr val="accent2"/>
                </a:solidFill>
              </a:rPr>
              <a:t>REGULARIZAÇÃO FUNDIÁRIA ESPECÍFICA</a:t>
            </a:r>
          </a:p>
          <a:p>
            <a:pPr algn="ctr"/>
            <a:endParaRPr lang="pt-BR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pt-BR" b="1" u="sng" dirty="0" smtClean="0">
                <a:solidFill>
                  <a:schemeClr val="accent2"/>
                </a:solidFill>
              </a:rPr>
              <a:t>REURB-E</a:t>
            </a:r>
            <a:endParaRPr lang="pt-BR" dirty="0" smtClean="0">
              <a:solidFill>
                <a:schemeClr val="accent2"/>
              </a:solidFill>
            </a:endParaRPr>
          </a:p>
          <a:p>
            <a:pPr algn="ctr"/>
            <a:r>
              <a:rPr lang="pt-BR" dirty="0" smtClean="0">
                <a:solidFill>
                  <a:schemeClr val="accent2"/>
                </a:solidFill>
              </a:rPr>
              <a:t> </a:t>
            </a:r>
          </a:p>
          <a:p>
            <a:pPr algn="just"/>
            <a:r>
              <a:rPr lang="pt-BR" b="1" dirty="0" smtClean="0">
                <a:solidFill>
                  <a:schemeClr val="accent2"/>
                </a:solidFill>
              </a:rPr>
              <a:t>2 Fases</a:t>
            </a:r>
            <a:r>
              <a:rPr lang="pt-BR" dirty="0" smtClean="0"/>
              <a:t> distintas para os trabalhos de  Regularização Fundiária:</a:t>
            </a:r>
          </a:p>
          <a:p>
            <a:pPr lvl="0"/>
            <a:endParaRPr lang="pt-BR" b="1" dirty="0" smtClean="0"/>
          </a:p>
          <a:p>
            <a:pPr lvl="0" algn="just"/>
            <a:r>
              <a:rPr lang="pt-BR" b="1" u="sng" dirty="0" smtClean="0">
                <a:solidFill>
                  <a:schemeClr val="accent2"/>
                </a:solidFill>
              </a:rPr>
              <a:t>1ª FASE: IDENTIFICAÇÃO, NOTIFICAÇÃO e MONITORAMENTO</a:t>
            </a:r>
          </a:p>
          <a:p>
            <a:pPr lvl="0" algn="just"/>
            <a:endParaRPr lang="pt-BR" b="1" u="sng" dirty="0" smtClean="0">
              <a:solidFill>
                <a:schemeClr val="accent2"/>
              </a:solidFill>
            </a:endParaRPr>
          </a:p>
          <a:p>
            <a:pPr lvl="0" algn="just"/>
            <a:r>
              <a:rPr lang="pt-BR" b="1" dirty="0" smtClean="0">
                <a:solidFill>
                  <a:schemeClr val="accent2"/>
                </a:solidFill>
              </a:rPr>
              <a:t>PREVENÇÃO</a:t>
            </a:r>
            <a:r>
              <a:rPr lang="pt-BR" dirty="0" smtClean="0"/>
              <a:t> e tomada de AÇÕES IMEDIATAS pelo Município.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Levantamento de informações sobre a área parcelada: CRI e DCC;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accent2"/>
                </a:solidFill>
              </a:rPr>
              <a:t>NOTIFICAÇÃO</a:t>
            </a:r>
            <a:r>
              <a:rPr lang="pt-BR" dirty="0" smtClean="0"/>
              <a:t> do proprietário da área por parcelamento irregular de solo (Lei nº 13.465/17 e 5867/2014);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2"/>
                </a:solidFill>
              </a:rPr>
              <a:t>NOTIFICAÇÃO</a:t>
            </a:r>
            <a:r>
              <a:rPr lang="pt-BR" dirty="0" smtClean="0"/>
              <a:t> dos ocupantes (TODOS) por parcelamento irregular de solo (Lei nº 13.465/17). Para terrenos vazios a notificação se dará por edital no BOM;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 Relatório para </a:t>
            </a:r>
            <a:r>
              <a:rPr lang="pt-BR" b="1" dirty="0" smtClean="0">
                <a:solidFill>
                  <a:schemeClr val="accent2"/>
                </a:solidFill>
              </a:rPr>
              <a:t>MONITORAMENTO</a:t>
            </a:r>
            <a:r>
              <a:rPr lang="pt-BR" dirty="0" smtClean="0"/>
              <a:t> do núcleo com informações técnicas: (coordenadas, fotos das casas e ruas, indicação de melhoramentos públicos existentes no local);</a:t>
            </a:r>
          </a:p>
          <a:p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1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-52625"/>
            <a:ext cx="9139415" cy="6854561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73005" y="982629"/>
            <a:ext cx="7777269" cy="435133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sz="1800" b="1" dirty="0" smtClean="0">
                <a:solidFill>
                  <a:schemeClr val="accent2"/>
                </a:solidFill>
              </a:rPr>
              <a:t>CONGELAMENTO</a:t>
            </a:r>
            <a:r>
              <a:rPr lang="pt-BR" sz="1800" dirty="0" smtClean="0"/>
              <a:t> do Núcleo;</a:t>
            </a:r>
          </a:p>
          <a:p>
            <a:pPr lvl="0" algn="just"/>
            <a:r>
              <a:rPr lang="pt-BR" sz="1800" dirty="0" smtClean="0"/>
              <a:t>Decreto de Congelamento do Núcleo a ser publicado no BOM;</a:t>
            </a:r>
          </a:p>
          <a:p>
            <a:pPr lvl="0" algn="just"/>
            <a:r>
              <a:rPr lang="pt-BR" sz="1800" dirty="0" smtClean="0"/>
              <a:t>Aguardar prazo da notificação para atendimento a REURB-E;</a:t>
            </a:r>
          </a:p>
          <a:p>
            <a:pPr lvl="0" algn="just"/>
            <a:r>
              <a:rPr lang="pt-BR" sz="1800" dirty="0" smtClean="0"/>
              <a:t>Não havendo atendimento, cópia do expediente com todas as ações praticadas será enviado para Procuradoria Geral para providências legais.</a:t>
            </a:r>
          </a:p>
          <a:p>
            <a:pPr lvl="0" algn="just"/>
            <a:endParaRPr lang="pt-BR" sz="1800" dirty="0" smtClean="0"/>
          </a:p>
          <a:p>
            <a:pPr lvl="0" algn="just">
              <a:buNone/>
            </a:pPr>
            <a:r>
              <a:rPr lang="pt-BR" sz="1800" b="1" u="sng" dirty="0" smtClean="0">
                <a:solidFill>
                  <a:schemeClr val="accent2"/>
                </a:solidFill>
              </a:rPr>
              <a:t>2ª FASE: AÇÕES ADMINISTRATIVAS DE REGULARIZAÇÃO</a:t>
            </a:r>
            <a:r>
              <a:rPr lang="pt-BR" sz="1800" dirty="0" smtClean="0"/>
              <a:t> </a:t>
            </a:r>
          </a:p>
          <a:p>
            <a:pPr algn="just"/>
            <a:r>
              <a:rPr lang="pt-BR" sz="1800" dirty="0" smtClean="0"/>
              <a:t>Fase de </a:t>
            </a:r>
            <a:r>
              <a:rPr lang="pt-BR" sz="1800" b="1" dirty="0" smtClean="0">
                <a:solidFill>
                  <a:schemeClr val="accent2"/>
                </a:solidFill>
              </a:rPr>
              <a:t>ACOMPANHAMENTO ADMINISTRATIVO </a:t>
            </a:r>
            <a:r>
              <a:rPr lang="pt-BR" sz="1800" dirty="0" smtClean="0"/>
              <a:t>das regularizações fundiárias propostas por particulares.</a:t>
            </a:r>
          </a:p>
          <a:p>
            <a:pPr lvl="0" algn="just"/>
            <a:r>
              <a:rPr lang="pt-BR" sz="1800" dirty="0" smtClean="0"/>
              <a:t>Preenchimento pelo interessado de Formulário de requerimento de Regularização Fundiária, com recebimento dos documentos necessários para início do processo;</a:t>
            </a:r>
          </a:p>
          <a:p>
            <a:pPr lvl="0" algn="just"/>
            <a:r>
              <a:rPr lang="pt-BR" sz="1800" dirty="0" smtClean="0"/>
              <a:t>Termo de Responsabilidade de entrega de Documentação contendo:</a:t>
            </a:r>
          </a:p>
          <a:p>
            <a:pPr lvl="0"/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4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-52625"/>
            <a:ext cx="9139415" cy="6854561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73005" y="982629"/>
            <a:ext cx="7777269" cy="4351338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/>
              <a:t>Matrícula atualizada do(s) imóvel(is) onde se localiza o Núcleo a regularizar;</a:t>
            </a:r>
          </a:p>
          <a:p>
            <a:pPr algn="just"/>
            <a:r>
              <a:rPr lang="pt-BR" sz="1800" dirty="0" smtClean="0"/>
              <a:t>Documentos da Associação de Moradores e dos adquirentes dos lotes;</a:t>
            </a:r>
          </a:p>
          <a:p>
            <a:pPr algn="just"/>
            <a:r>
              <a:rPr lang="pt-BR" sz="1800" dirty="0" smtClean="0"/>
              <a:t>Requerimento individualizado de cada um dos possuidores de lotes para preenchimento de CRF – Certidão de Regularização Fundiária;</a:t>
            </a:r>
          </a:p>
          <a:p>
            <a:pPr algn="just"/>
            <a:r>
              <a:rPr lang="pt-BR" sz="1800" dirty="0" smtClean="0"/>
              <a:t>Documentos contratuais que comprovem compra/negociação do lote com tempo de aquisição do lote pelo interessado;</a:t>
            </a:r>
          </a:p>
          <a:p>
            <a:pPr algn="just"/>
            <a:r>
              <a:rPr lang="pt-BR" sz="1800" dirty="0" smtClean="0"/>
              <a:t>Notificação dos imóveis confrontantes ao núcleo a se regularizar para fins de </a:t>
            </a:r>
            <a:r>
              <a:rPr lang="pt-BR" sz="1800" b="1" dirty="0" smtClean="0">
                <a:solidFill>
                  <a:schemeClr val="accent2"/>
                </a:solidFill>
              </a:rPr>
              <a:t>DEMARCAÇÃO URBANÍSTICA</a:t>
            </a:r>
            <a:r>
              <a:rPr lang="pt-BR" sz="1800" dirty="0" smtClean="0"/>
              <a:t>;</a:t>
            </a:r>
          </a:p>
          <a:p>
            <a:pPr algn="just"/>
            <a:r>
              <a:rPr lang="pt-BR" sz="1800" dirty="0" smtClean="0"/>
              <a:t>Termo de Responsabilidade de entrega do Levantamento Topográfico, contendo:</a:t>
            </a:r>
          </a:p>
          <a:p>
            <a:pPr algn="just"/>
            <a:r>
              <a:rPr lang="pt-BR" sz="1800" dirty="0" smtClean="0"/>
              <a:t>Levantamento planialtimétrico e cadastral – </a:t>
            </a:r>
            <a:r>
              <a:rPr lang="pt-BR" sz="1800" b="1" dirty="0" smtClean="0">
                <a:solidFill>
                  <a:schemeClr val="accent2"/>
                </a:solidFill>
              </a:rPr>
              <a:t>LEPAC</a:t>
            </a:r>
            <a:r>
              <a:rPr lang="pt-BR" sz="1800" dirty="0" smtClean="0"/>
              <a:t>;</a:t>
            </a:r>
          </a:p>
          <a:p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4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-52625"/>
            <a:ext cx="9139415" cy="6854561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73005" y="982629"/>
            <a:ext cx="7777269" cy="4351338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 smtClean="0">
                <a:solidFill>
                  <a:schemeClr val="accent2"/>
                </a:solidFill>
              </a:rPr>
              <a:t>ESTUDO PRELIMINAR </a:t>
            </a:r>
            <a:r>
              <a:rPr lang="pt-BR" sz="1800" dirty="0" smtClean="0"/>
              <a:t>das situação urbanística e ambiental e PROPOSTA de soluções para essas questões com reassentamento dos ocupantes, quando for o caso; </a:t>
            </a:r>
          </a:p>
          <a:p>
            <a:r>
              <a:rPr lang="pt-BR" sz="1800" b="1" dirty="0" smtClean="0">
                <a:solidFill>
                  <a:schemeClr val="accent2"/>
                </a:solidFill>
              </a:rPr>
              <a:t>ESTUDO TÉCNICO </a:t>
            </a:r>
            <a:r>
              <a:rPr lang="pt-BR" sz="1800" dirty="0" smtClean="0"/>
              <a:t>para situação de </a:t>
            </a:r>
            <a:r>
              <a:rPr lang="pt-BR" sz="1800" b="1" dirty="0" smtClean="0">
                <a:solidFill>
                  <a:schemeClr val="accent2"/>
                </a:solidFill>
              </a:rPr>
              <a:t>RISCO</a:t>
            </a:r>
            <a:r>
              <a:rPr lang="pt-BR" sz="1800" dirty="0" smtClean="0"/>
              <a:t>, quando for o caso; </a:t>
            </a:r>
          </a:p>
          <a:p>
            <a:r>
              <a:rPr lang="pt-BR" sz="1800" b="1" dirty="0" smtClean="0">
                <a:solidFill>
                  <a:schemeClr val="accent2"/>
                </a:solidFill>
              </a:rPr>
              <a:t>ESTUDO TÉCNICO AMBIENTAL</a:t>
            </a:r>
            <a:r>
              <a:rPr lang="pt-BR" sz="1800" dirty="0" smtClean="0"/>
              <a:t>, quando o núcleo estiver ocupando área de preservação. </a:t>
            </a:r>
          </a:p>
          <a:p>
            <a:r>
              <a:rPr lang="pt-BR" sz="1800" dirty="0" smtClean="0"/>
              <a:t>Parecer Jurídico;</a:t>
            </a:r>
          </a:p>
          <a:p>
            <a:r>
              <a:rPr lang="pt-BR" sz="1800" dirty="0" smtClean="0"/>
              <a:t>Publicação de </a:t>
            </a:r>
            <a:r>
              <a:rPr lang="pt-BR" sz="1800" b="1" dirty="0" smtClean="0">
                <a:solidFill>
                  <a:schemeClr val="accent2"/>
                </a:solidFill>
              </a:rPr>
              <a:t>EDITAL</a:t>
            </a:r>
            <a:r>
              <a:rPr lang="pt-BR" sz="1800" dirty="0" smtClean="0"/>
              <a:t> para CIÊNCIA GERAL da REURB-E;</a:t>
            </a:r>
          </a:p>
          <a:p>
            <a:r>
              <a:rPr lang="pt-BR" sz="1800" dirty="0" smtClean="0"/>
              <a:t>Análise técnica do levantamento.</a:t>
            </a:r>
          </a:p>
          <a:p>
            <a:pPr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4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" y="3439"/>
            <a:ext cx="9139415" cy="6854561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700291"/>
          </a:xfrm>
        </p:spPr>
        <p:txBody>
          <a:bodyPr>
            <a:normAutofit fontScale="85000" lnSpcReduction="20000"/>
          </a:bodyPr>
          <a:lstStyle/>
          <a:p>
            <a:r>
              <a:rPr lang="pt-BR" sz="1800" dirty="0" smtClean="0"/>
              <a:t>O </a:t>
            </a:r>
            <a:r>
              <a:rPr lang="pt-BR" sz="1800" b="1" dirty="0" smtClean="0">
                <a:solidFill>
                  <a:schemeClr val="accent2"/>
                </a:solidFill>
              </a:rPr>
              <a:t>PROJETO URBANÍSTICO </a:t>
            </a:r>
            <a:r>
              <a:rPr lang="pt-BR" sz="1800" b="1" dirty="0" smtClean="0"/>
              <a:t>deve</a:t>
            </a:r>
            <a:r>
              <a:rPr lang="pt-BR" sz="1800" dirty="0" smtClean="0"/>
              <a:t> conter essencialmente:</a:t>
            </a:r>
          </a:p>
          <a:p>
            <a:pPr>
              <a:buNone/>
            </a:pPr>
            <a:r>
              <a:rPr lang="pt-BR" sz="1800" dirty="0" smtClean="0"/>
              <a:t>A) sistema de abastecimento de água potável, coletivo ou individual; </a:t>
            </a:r>
          </a:p>
          <a:p>
            <a:pPr>
              <a:buNone/>
            </a:pPr>
            <a:r>
              <a:rPr lang="pt-BR" sz="1800" dirty="0" smtClean="0"/>
              <a:t>B) sistema de coleta e tratamento do esgotamento sanitário, coletivo ou individual; </a:t>
            </a:r>
          </a:p>
          <a:p>
            <a:pPr>
              <a:buNone/>
            </a:pPr>
            <a:r>
              <a:rPr lang="pt-BR" sz="1800" dirty="0" smtClean="0"/>
              <a:t>C) rede de energia elétrica domiciliar; </a:t>
            </a:r>
          </a:p>
          <a:p>
            <a:pPr>
              <a:buNone/>
            </a:pPr>
            <a:r>
              <a:rPr lang="pt-BR" sz="1800" dirty="0" smtClean="0"/>
              <a:t>D) soluções de drenagem, quando necessário.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2100" dirty="0" smtClean="0"/>
              <a:t>Consulta ao </a:t>
            </a:r>
            <a:r>
              <a:rPr lang="pt-BR" sz="2100" b="1" dirty="0" smtClean="0">
                <a:solidFill>
                  <a:schemeClr val="accent2"/>
                </a:solidFill>
              </a:rPr>
              <a:t>CMHDU</a:t>
            </a:r>
            <a:r>
              <a:rPr lang="pt-BR" sz="2100" dirty="0" smtClean="0"/>
              <a:t> </a:t>
            </a:r>
            <a:r>
              <a:rPr lang="pt-BR" sz="2100" dirty="0" smtClean="0"/>
              <a:t>- Conselho Municipal de Habitação e </a:t>
            </a:r>
            <a:r>
              <a:rPr lang="pt-BR" sz="2100" dirty="0" err="1" smtClean="0"/>
              <a:t>Desencolvimento</a:t>
            </a:r>
            <a:r>
              <a:rPr lang="pt-BR" sz="2100" dirty="0" smtClean="0"/>
              <a:t> Urbano; </a:t>
            </a:r>
            <a:endParaRPr lang="pt-BR" sz="2100" dirty="0" smtClean="0"/>
          </a:p>
          <a:p>
            <a:pPr algn="just">
              <a:buNone/>
            </a:pPr>
            <a:endParaRPr lang="pt-BR" sz="2100" dirty="0" smtClean="0"/>
          </a:p>
          <a:p>
            <a:pPr algn="just"/>
            <a:r>
              <a:rPr lang="pt-BR" sz="2100" dirty="0" smtClean="0"/>
              <a:t>Consulta ao </a:t>
            </a:r>
            <a:r>
              <a:rPr lang="pt-BR" sz="2100" b="1" dirty="0" smtClean="0">
                <a:solidFill>
                  <a:schemeClr val="accent2"/>
                </a:solidFill>
              </a:rPr>
              <a:t>CMMA</a:t>
            </a:r>
            <a:r>
              <a:rPr lang="pt-BR" sz="2100" dirty="0" smtClean="0"/>
              <a:t> </a:t>
            </a:r>
            <a:r>
              <a:rPr lang="pt-BR" sz="2100" dirty="0" smtClean="0"/>
              <a:t>- Conselho Municipal de Meio Ambiente; </a:t>
            </a:r>
          </a:p>
          <a:p>
            <a:pPr algn="just"/>
            <a:endParaRPr lang="pt-BR" sz="2100" dirty="0" smtClean="0"/>
          </a:p>
          <a:p>
            <a:r>
              <a:rPr lang="pt-BR" sz="2100" dirty="0" smtClean="0"/>
              <a:t>Análise pelo </a:t>
            </a:r>
            <a:r>
              <a:rPr lang="pt-BR" sz="2100" b="1" dirty="0" smtClean="0">
                <a:solidFill>
                  <a:schemeClr val="accent2"/>
                </a:solidFill>
              </a:rPr>
              <a:t>GAP – GRUPO DE ANÁLISE DE PROJETOS</a:t>
            </a:r>
            <a:r>
              <a:rPr lang="pt-BR" sz="2100" dirty="0" smtClean="0"/>
              <a:t>;</a:t>
            </a:r>
          </a:p>
          <a:p>
            <a:r>
              <a:rPr lang="pt-BR" sz="2100" dirty="0" smtClean="0"/>
              <a:t>Assinatura do </a:t>
            </a:r>
            <a:r>
              <a:rPr lang="pt-BR" sz="2100" b="1" dirty="0" smtClean="0">
                <a:solidFill>
                  <a:schemeClr val="accent2"/>
                </a:solidFill>
              </a:rPr>
              <a:t>CRONOGRAMA FÍSICO DOS SERVIÇOS </a:t>
            </a:r>
            <a:r>
              <a:rPr lang="pt-BR" sz="2100" dirty="0" smtClean="0"/>
              <a:t>e implantação de as obras;</a:t>
            </a:r>
          </a:p>
          <a:p>
            <a:endParaRPr lang="pt-BR" sz="2100" b="1" dirty="0" smtClean="0"/>
          </a:p>
          <a:p>
            <a:r>
              <a:rPr lang="pt-BR" sz="2100" dirty="0" smtClean="0"/>
              <a:t>Expedição das </a:t>
            </a:r>
            <a:r>
              <a:rPr lang="pt-BR" sz="2100" b="1" dirty="0" err="1" smtClean="0">
                <a:solidFill>
                  <a:schemeClr val="accent2"/>
                </a:solidFill>
              </a:rPr>
              <a:t>CRF’s</a:t>
            </a:r>
            <a:r>
              <a:rPr lang="pt-BR" sz="2100" b="1" dirty="0" smtClean="0">
                <a:solidFill>
                  <a:schemeClr val="accent2"/>
                </a:solidFill>
              </a:rPr>
              <a:t> – Certidões de Regularização Fundiária</a:t>
            </a:r>
            <a:r>
              <a:rPr lang="pt-BR" sz="2100" dirty="0" smtClean="0"/>
              <a:t>;</a:t>
            </a:r>
          </a:p>
          <a:p>
            <a:r>
              <a:rPr lang="pt-BR" sz="2100" b="1" dirty="0" smtClean="0">
                <a:solidFill>
                  <a:schemeClr val="accent2"/>
                </a:solidFill>
              </a:rPr>
              <a:t>REGISTRO</a:t>
            </a:r>
            <a:r>
              <a:rPr lang="pt-BR" sz="2100" dirty="0" smtClean="0"/>
              <a:t> da CRF e do projeto de regularização fundiária aprovado junto ao CRI – Cartório de Registro de Imóveis.</a:t>
            </a:r>
          </a:p>
          <a:p>
            <a:pPr>
              <a:buNone/>
            </a:pPr>
            <a:r>
              <a:rPr lang="pt-BR" sz="2100" dirty="0" smtClean="0"/>
              <a:t> </a:t>
            </a:r>
          </a:p>
          <a:p>
            <a:pPr>
              <a:buNone/>
            </a:pPr>
            <a:endParaRPr lang="pt-BR" sz="1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87624" y="3825044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800" dirty="0" smtClean="0"/>
              <a:t>Informações ligue: </a:t>
            </a:r>
            <a:r>
              <a:rPr lang="pt-BR" sz="2800" b="1" dirty="0" smtClean="0"/>
              <a:t>3955-1915</a:t>
            </a:r>
          </a:p>
          <a:p>
            <a:pPr algn="ctr">
              <a:buNone/>
            </a:pPr>
            <a:r>
              <a:rPr lang="pt-BR" sz="2800" dirty="0" smtClean="0"/>
              <a:t>E-mail: </a:t>
            </a:r>
            <a:r>
              <a:rPr lang="pt-BR" sz="2800" dirty="0" smtClean="0">
                <a:hlinkClick r:id="rId3"/>
              </a:rPr>
              <a:t>planejamento@jacarei.sp.gov.br</a:t>
            </a:r>
            <a:endParaRPr 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635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</TotalTime>
  <Words>309</Words>
  <Application>Microsoft Office PowerPoint</Application>
  <PresentationFormat>Apresentação na tela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Diretoria de Licença Urbanística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da  apresentação</dc:title>
  <dc:creator>Administrador</dc:creator>
  <cp:lastModifiedBy>cintia.abdo</cp:lastModifiedBy>
  <cp:revision>309</cp:revision>
  <dcterms:created xsi:type="dcterms:W3CDTF">2017-07-11T14:05:00Z</dcterms:created>
  <dcterms:modified xsi:type="dcterms:W3CDTF">2019-04-26T11:45:20Z</dcterms:modified>
</cp:coreProperties>
</file>