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326" r:id="rId3"/>
    <p:sldId id="327" r:id="rId4"/>
    <p:sldId id="336" r:id="rId5"/>
    <p:sldId id="329" r:id="rId6"/>
    <p:sldId id="330" r:id="rId7"/>
    <p:sldId id="331" r:id="rId8"/>
    <p:sldId id="332" r:id="rId9"/>
    <p:sldId id="333" r:id="rId10"/>
    <p:sldId id="337" r:id="rId11"/>
    <p:sldId id="339" r:id="rId12"/>
    <p:sldId id="338" r:id="rId13"/>
  </p:sldIdLst>
  <p:sldSz cx="9144000" cy="6858000" type="screen4x3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2" autoAdjust="0"/>
    <p:restoredTop sz="94660"/>
  </p:normalViewPr>
  <p:slideViewPr>
    <p:cSldViewPr snapToGrid="0">
      <p:cViewPr>
        <p:scale>
          <a:sx n="90" d="100"/>
          <a:sy n="90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CHD-\Downloads\Balan&#231;o%20Consolidado%20%20com%20e%20sem%20infla&#231;&#227;o%20(1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255.3\Prefeitura\SG\DSE\Projetos%20SGOV\D&#237;vidas-Santa%20Casa\Balan&#231;o%20Consolidado%20%20com%20e%20sem%20infla&#231;&#227;o%20(1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255.3\Prefeitura\SG\DSE\Projetos%20SGOV\D&#237;vidas-Santa%20Casa\Balan&#231;o%20Consolidado%20%20com%20e%20sem%20infla&#231;&#227;o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cat>
            <c:strRef>
              <c:f>Consolidado!$A$36:$A$47</c:f>
              <c:strCache>
                <c:ptCount val="12"/>
                <c:pt idx="0">
                  <c:v>FORNECEDORES</c:v>
                </c:pt>
                <c:pt idx="1">
                  <c:v>OBRIGAÇÕES SOCIAIS</c:v>
                </c:pt>
                <c:pt idx="2">
                  <c:v>ACORDO FORNECEDORES</c:v>
                </c:pt>
                <c:pt idx="3">
                  <c:v>OBRIGAÇÕES FISCAIS</c:v>
                </c:pt>
                <c:pt idx="4">
                  <c:v>OBRIGAÇÕES TRABALHISTAS</c:v>
                </c:pt>
                <c:pt idx="5">
                  <c:v>IMPOSTOS PARCELADOS</c:v>
                </c:pt>
                <c:pt idx="6">
                  <c:v>OUTRAS OBRIGAÇÕES A PAGAR</c:v>
                </c:pt>
                <c:pt idx="7">
                  <c:v>SERV / REPASSES MÉDICOS PESSOA JURIDICA</c:v>
                </c:pt>
                <c:pt idx="8">
                  <c:v>AÇÃO DE INDENIZAÇÃO</c:v>
                </c:pt>
                <c:pt idx="9">
                  <c:v>HONORARIOS ADVOCATICIOS A PAGAR</c:v>
                </c:pt>
                <c:pt idx="10">
                  <c:v>BANCOS C/ FINANCIAMENTOS</c:v>
                </c:pt>
                <c:pt idx="11">
                  <c:v>CHEQUES A COMPENSAR</c:v>
                </c:pt>
              </c:strCache>
            </c:strRef>
          </c:cat>
          <c:val>
            <c:numRef>
              <c:f>Consolidado!$B$36:$B$47</c:f>
              <c:numCache>
                <c:formatCode>_(* #,##0.00_);_(* \(#,##0.00\);_(* "-"??_);_(@_)</c:formatCode>
                <c:ptCount val="12"/>
                <c:pt idx="0">
                  <c:v>5597296.6399999997</c:v>
                </c:pt>
                <c:pt idx="1">
                  <c:v>5130420.09</c:v>
                </c:pt>
                <c:pt idx="2">
                  <c:v>4549016.13</c:v>
                </c:pt>
                <c:pt idx="3">
                  <c:v>4109284.1</c:v>
                </c:pt>
                <c:pt idx="4">
                  <c:v>3162107.92</c:v>
                </c:pt>
                <c:pt idx="5">
                  <c:v>2818314.82</c:v>
                </c:pt>
                <c:pt idx="6">
                  <c:v>1211904.23</c:v>
                </c:pt>
                <c:pt idx="7">
                  <c:v>270933.46000000002</c:v>
                </c:pt>
                <c:pt idx="8">
                  <c:v>78200</c:v>
                </c:pt>
                <c:pt idx="9">
                  <c:v>74521</c:v>
                </c:pt>
                <c:pt idx="10">
                  <c:v>67402.77</c:v>
                </c:pt>
                <c:pt idx="11">
                  <c:v>4194.51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4482048"/>
        <c:axId val="74483584"/>
        <c:axId val="0"/>
      </c:bar3DChart>
      <c:catAx>
        <c:axId val="7448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7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483584"/>
        <c:crosses val="autoZero"/>
        <c:auto val="1"/>
        <c:lblAlgn val="ctr"/>
        <c:lblOffset val="100"/>
        <c:noMultiLvlLbl val="0"/>
      </c:catAx>
      <c:valAx>
        <c:axId val="74483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74482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'Gráfico IPCA'!$A$5</c:f>
              <c:strCache>
                <c:ptCount val="1"/>
                <c:pt idx="0">
                  <c:v>DÍVIDA TOTAL</c:v>
                </c:pt>
              </c:strCache>
            </c:strRef>
          </c:tx>
          <c:marker>
            <c:symbol val="none"/>
          </c:marker>
          <c:cat>
            <c:numRef>
              <c:f>'Gráfico IPCA'!$B$4:$Q$4</c:f>
              <c:numCache>
                <c:formatCode>General</c:formatCode>
                <c:ptCount val="1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</c:numCache>
            </c:numRef>
          </c:cat>
          <c:val>
            <c:numRef>
              <c:f>'Gráfico IPCA'!$B$5:$Q$5</c:f>
              <c:numCache>
                <c:formatCode>0.00</c:formatCode>
                <c:ptCount val="16"/>
                <c:pt idx="0">
                  <c:v>99.747714599999995</c:v>
                </c:pt>
                <c:pt idx="1">
                  <c:v>99.170878174667493</c:v>
                </c:pt>
                <c:pt idx="2">
                  <c:v>104.07188848574</c:v>
                </c:pt>
                <c:pt idx="3">
                  <c:v>65.926801723453593</c:v>
                </c:pt>
                <c:pt idx="4">
                  <c:v>58.316916809255098</c:v>
                </c:pt>
                <c:pt idx="5">
                  <c:v>58.719478011274099</c:v>
                </c:pt>
                <c:pt idx="6">
                  <c:v>56.311930260255799</c:v>
                </c:pt>
                <c:pt idx="7">
                  <c:v>56.645812460963498</c:v>
                </c:pt>
                <c:pt idx="8">
                  <c:v>42.614245788099701</c:v>
                </c:pt>
                <c:pt idx="9">
                  <c:v>43.145622441119599</c:v>
                </c:pt>
                <c:pt idx="10">
                  <c:v>29.142144053613901</c:v>
                </c:pt>
                <c:pt idx="11">
                  <c:v>31.220117287394601</c:v>
                </c:pt>
                <c:pt idx="12">
                  <c:v>30.143106404401099</c:v>
                </c:pt>
                <c:pt idx="13">
                  <c:v>29.430417479948002</c:v>
                </c:pt>
                <c:pt idx="14">
                  <c:v>24.899119425923701</c:v>
                </c:pt>
                <c:pt idx="15">
                  <c:v>23.432057287980399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'Gráfico IPCA'!$A$6</c:f>
              <c:strCache>
                <c:ptCount val="1"/>
                <c:pt idx="0">
                  <c:v>DÍVIDA DE CURTO PRAZO</c:v>
                </c:pt>
              </c:strCache>
            </c:strRef>
          </c:tx>
          <c:marker>
            <c:symbol val="none"/>
          </c:marker>
          <c:cat>
            <c:numRef>
              <c:f>'Gráfico IPCA'!$B$4:$Q$4</c:f>
              <c:numCache>
                <c:formatCode>General</c:formatCode>
                <c:ptCount val="1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</c:numCache>
            </c:numRef>
          </c:cat>
          <c:val>
            <c:numRef>
              <c:f>'Gráfico IPCA'!$B$6:$Q$6</c:f>
              <c:numCache>
                <c:formatCode>0.00</c:formatCode>
                <c:ptCount val="16"/>
                <c:pt idx="0">
                  <c:v>27.21349803</c:v>
                </c:pt>
                <c:pt idx="1">
                  <c:v>35.469584175568102</c:v>
                </c:pt>
                <c:pt idx="2">
                  <c:v>40.397753521853801</c:v>
                </c:pt>
                <c:pt idx="3">
                  <c:v>34.078597869941497</c:v>
                </c:pt>
                <c:pt idx="4">
                  <c:v>25.6893420255543</c:v>
                </c:pt>
                <c:pt idx="5">
                  <c:v>33.610365733395597</c:v>
                </c:pt>
                <c:pt idx="6">
                  <c:v>28.615666300001401</c:v>
                </c:pt>
                <c:pt idx="7">
                  <c:v>24.257556846075101</c:v>
                </c:pt>
                <c:pt idx="8">
                  <c:v>16.0398645879946</c:v>
                </c:pt>
                <c:pt idx="9">
                  <c:v>16.601422659459399</c:v>
                </c:pt>
                <c:pt idx="10">
                  <c:v>16.465250857912999</c:v>
                </c:pt>
                <c:pt idx="11">
                  <c:v>18.196779821417302</c:v>
                </c:pt>
                <c:pt idx="12">
                  <c:v>21.051356896105101</c:v>
                </c:pt>
                <c:pt idx="13">
                  <c:v>20.064224849972</c:v>
                </c:pt>
                <c:pt idx="14">
                  <c:v>16.8976460611002</c:v>
                </c:pt>
                <c:pt idx="15">
                  <c:v>15.186644385909201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'Gráfico IPCA'!$A$7</c:f>
              <c:strCache>
                <c:ptCount val="1"/>
                <c:pt idx="0">
                  <c:v>DÍVIDA DE LONGO PRAZO</c:v>
                </c:pt>
              </c:strCache>
            </c:strRef>
          </c:tx>
          <c:marker>
            <c:symbol val="none"/>
          </c:marker>
          <c:cat>
            <c:numRef>
              <c:f>'Gráfico IPCA'!$B$4:$Q$4</c:f>
              <c:numCache>
                <c:formatCode>General</c:formatCode>
                <c:ptCount val="1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</c:numCache>
            </c:numRef>
          </c:cat>
          <c:val>
            <c:numRef>
              <c:f>'Gráfico IPCA'!$B$7:$Q$7</c:f>
              <c:numCache>
                <c:formatCode>0.00</c:formatCode>
                <c:ptCount val="16"/>
                <c:pt idx="0">
                  <c:v>72.534216569999998</c:v>
                </c:pt>
                <c:pt idx="1">
                  <c:v>63.701293999099398</c:v>
                </c:pt>
                <c:pt idx="2">
                  <c:v>63.674134963886601</c:v>
                </c:pt>
                <c:pt idx="3">
                  <c:v>31.8482038535121</c:v>
                </c:pt>
                <c:pt idx="4">
                  <c:v>32.627574783700801</c:v>
                </c:pt>
                <c:pt idx="5">
                  <c:v>25.109112277878602</c:v>
                </c:pt>
                <c:pt idx="6">
                  <c:v>27.696263960254502</c:v>
                </c:pt>
                <c:pt idx="7">
                  <c:v>32.388255614888401</c:v>
                </c:pt>
                <c:pt idx="8">
                  <c:v>26.574381200105101</c:v>
                </c:pt>
                <c:pt idx="9">
                  <c:v>26.5441997816602</c:v>
                </c:pt>
                <c:pt idx="10">
                  <c:v>12.676893195700901</c:v>
                </c:pt>
                <c:pt idx="11">
                  <c:v>13.023337465977299</c:v>
                </c:pt>
                <c:pt idx="12">
                  <c:v>9.0917495082959991</c:v>
                </c:pt>
                <c:pt idx="13">
                  <c:v>9.3661926299760001</c:v>
                </c:pt>
                <c:pt idx="14">
                  <c:v>8.0014733648235108</c:v>
                </c:pt>
                <c:pt idx="15">
                  <c:v>8.2454129020711697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41312"/>
        <c:axId val="105342848"/>
      </c:lineChart>
      <c:catAx>
        <c:axId val="105341312"/>
        <c:scaling>
          <c:orientation val="maxMin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5342848"/>
        <c:crosses val="autoZero"/>
        <c:auto val="1"/>
        <c:lblAlgn val="ctr"/>
        <c:lblOffset val="100"/>
        <c:noMultiLvlLbl val="0"/>
      </c:catAx>
      <c:valAx>
        <c:axId val="105342848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5341312"/>
        <c:crosses val="autoZero"/>
        <c:crossBetween val="between"/>
        <c:majorUnit val="10"/>
      </c:valAx>
    </c:plotArea>
    <c:legend>
      <c:legendPos val="b"/>
      <c:layout/>
      <c:overlay val="0"/>
      <c:txPr>
        <a:bodyPr rot="0" spcFirstLastPara="0" vertOverflow="ellipsis" vert="horz" wrap="square" anchor="ctr" anchorCtr="1"/>
        <a:lstStyle/>
        <a:p>
          <a:pPr>
            <a:defRPr lang="pt-BR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lang="pt-BR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Gráfico!$A$5</c:f>
              <c:strCache>
                <c:ptCount val="1"/>
                <c:pt idx="0">
                  <c:v>DÍVIDA TOTAL</c:v>
                </c:pt>
              </c:strCache>
            </c:strRef>
          </c:tx>
          <c:marker>
            <c:symbol val="none"/>
          </c:marker>
          <c:cat>
            <c:numRef>
              <c:f>Gráfico!$B$4:$Q$4</c:f>
              <c:numCache>
                <c:formatCode>General</c:formatCod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numCache>
            </c:numRef>
          </c:cat>
          <c:val>
            <c:numRef>
              <c:f>Gráfico!$B$5:$Q$5</c:f>
              <c:numCache>
                <c:formatCode>_(* #,##0.00_);_(* \(#,##0.00\);_(* "-"??_);_(@_)</c:formatCode>
                <c:ptCount val="16"/>
                <c:pt idx="0">
                  <c:v>10.189010769999999</c:v>
                </c:pt>
                <c:pt idx="1">
                  <c:v>11.61058467</c:v>
                </c:pt>
                <c:pt idx="2">
                  <c:v>14.576643170000001</c:v>
                </c:pt>
                <c:pt idx="3">
                  <c:v>15.38029729</c:v>
                </c:pt>
                <c:pt idx="4">
                  <c:v>16.596933910000001</c:v>
                </c:pt>
                <c:pt idx="5">
                  <c:v>16.48192362</c:v>
                </c:pt>
                <c:pt idx="6">
                  <c:v>25.431262749999998</c:v>
                </c:pt>
                <c:pt idx="7">
                  <c:v>26.53356363</c:v>
                </c:pt>
                <c:pt idx="8">
                  <c:v>37.612507200000003</c:v>
                </c:pt>
                <c:pt idx="9">
                  <c:v>39.460036369999997</c:v>
                </c:pt>
                <c:pt idx="10">
                  <c:v>43.523093840000001</c:v>
                </c:pt>
                <c:pt idx="11">
                  <c:v>46.05828356</c:v>
                </c:pt>
                <c:pt idx="12">
                  <c:v>57.523307950000003</c:v>
                </c:pt>
                <c:pt idx="13">
                  <c:v>97.151223900000005</c:v>
                </c:pt>
                <c:pt idx="14">
                  <c:v>95.171797319999996</c:v>
                </c:pt>
                <c:pt idx="15">
                  <c:v>99.747714599999995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Gráfico!$A$6</c:f>
              <c:strCache>
                <c:ptCount val="1"/>
                <c:pt idx="0">
                  <c:v>DÍVIDA DE CURTO PRAZO</c:v>
                </c:pt>
              </c:strCache>
            </c:strRef>
          </c:tx>
          <c:marker>
            <c:symbol val="none"/>
          </c:marker>
          <c:cat>
            <c:numRef>
              <c:f>Gráfico!$B$4:$Q$4</c:f>
              <c:numCache>
                <c:formatCode>General</c:formatCod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numCache>
            </c:numRef>
          </c:cat>
          <c:val>
            <c:numRef>
              <c:f>Gráfico!$B$6:$Q$6</c:f>
              <c:numCache>
                <c:formatCode>_(* #,##0.00_);_(* \(#,##0.00\);_(* "-"??_);_(@_)</c:formatCode>
                <c:ptCount val="16"/>
                <c:pt idx="0">
                  <c:v>6.6036405299999998</c:v>
                </c:pt>
                <c:pt idx="1">
                  <c:v>7.8794573799999998</c:v>
                </c:pt>
                <c:pt idx="2">
                  <c:v>9.9376451699999997</c:v>
                </c:pt>
                <c:pt idx="3">
                  <c:v>10.741299290000001</c:v>
                </c:pt>
                <c:pt idx="4">
                  <c:v>9.6735944099999998</c:v>
                </c:pt>
                <c:pt idx="5">
                  <c:v>9.3122526099999998</c:v>
                </c:pt>
                <c:pt idx="6">
                  <c:v>9.7853528999999995</c:v>
                </c:pt>
                <c:pt idx="7">
                  <c:v>9.9871477199999994</c:v>
                </c:pt>
                <c:pt idx="8">
                  <c:v>16.106884019999999</c:v>
                </c:pt>
                <c:pt idx="9">
                  <c:v>20.0521493</c:v>
                </c:pt>
                <c:pt idx="10">
                  <c:v>24.912127139999999</c:v>
                </c:pt>
                <c:pt idx="11">
                  <c:v>20.289258490000002</c:v>
                </c:pt>
                <c:pt idx="12">
                  <c:v>29.73470013</c:v>
                </c:pt>
                <c:pt idx="13">
                  <c:v>37.711347940000003</c:v>
                </c:pt>
                <c:pt idx="14">
                  <c:v>34.039267760000001</c:v>
                </c:pt>
                <c:pt idx="15">
                  <c:v>27.21349803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Gráfico!$A$7</c:f>
              <c:strCache>
                <c:ptCount val="1"/>
                <c:pt idx="0">
                  <c:v>DÍVIDA DE LONGO PRAZO</c:v>
                </c:pt>
              </c:strCache>
            </c:strRef>
          </c:tx>
          <c:marker>
            <c:symbol val="none"/>
          </c:marker>
          <c:cat>
            <c:numRef>
              <c:f>Gráfico!$B$4:$Q$4</c:f>
              <c:numCache>
                <c:formatCode>General</c:formatCode>
                <c:ptCount val="16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</c:numCache>
            </c:numRef>
          </c:cat>
          <c:val>
            <c:numRef>
              <c:f>Gráfico!$B$7:$Q$7</c:f>
              <c:numCache>
                <c:formatCode>_(* #,##0.00_);_(* \(#,##0.00\);_(* "-"??_);_(@_)</c:formatCode>
                <c:ptCount val="16"/>
                <c:pt idx="0">
                  <c:v>3.58537024</c:v>
                </c:pt>
                <c:pt idx="1">
                  <c:v>3.7311272899999999</c:v>
                </c:pt>
                <c:pt idx="2">
                  <c:v>4.638998</c:v>
                </c:pt>
                <c:pt idx="3">
                  <c:v>4.638998</c:v>
                </c:pt>
                <c:pt idx="4">
                  <c:v>6.9233395</c:v>
                </c:pt>
                <c:pt idx="5">
                  <c:v>7.1696710100000001</c:v>
                </c:pt>
                <c:pt idx="6">
                  <c:v>15.645909850000001</c:v>
                </c:pt>
                <c:pt idx="7">
                  <c:v>16.54641591</c:v>
                </c:pt>
                <c:pt idx="8">
                  <c:v>21.505623180000001</c:v>
                </c:pt>
                <c:pt idx="9">
                  <c:v>19.407887070000001</c:v>
                </c:pt>
                <c:pt idx="10">
                  <c:v>18.610966699999999</c:v>
                </c:pt>
                <c:pt idx="11">
                  <c:v>25.769025070000001</c:v>
                </c:pt>
                <c:pt idx="12">
                  <c:v>27.788607819999999</c:v>
                </c:pt>
                <c:pt idx="13">
                  <c:v>59.439875960000002</c:v>
                </c:pt>
                <c:pt idx="14">
                  <c:v>61.132529560000002</c:v>
                </c:pt>
                <c:pt idx="15">
                  <c:v>72.534216569999998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5376384"/>
        <c:axId val="105398656"/>
      </c:lineChart>
      <c:catAx>
        <c:axId val="105376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5398656"/>
        <c:crosses val="autoZero"/>
        <c:auto val="1"/>
        <c:lblAlgn val="ctr"/>
        <c:lblOffset val="100"/>
        <c:noMultiLvlLbl val="0"/>
      </c:catAx>
      <c:valAx>
        <c:axId val="105398656"/>
        <c:scaling>
          <c:orientation val="minMax"/>
          <c:min val="1"/>
        </c:scaling>
        <c:delete val="0"/>
        <c:axPos val="r"/>
        <c:numFmt formatCode="_(* #,##0_);_(* \(#,##0\);_(* &quot;-&quot;_);_(@_)" sourceLinked="0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pt-BR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5376384"/>
        <c:crosses val="max"/>
        <c:crossBetween val="between"/>
        <c:majorUnit val="10"/>
      </c:valAx>
    </c:plotArea>
    <c:legend>
      <c:legendPos val="b"/>
      <c:layout/>
      <c:overlay val="0"/>
      <c:txPr>
        <a:bodyPr rot="0" spcFirstLastPara="0" vertOverflow="ellipsis" vert="horz" wrap="square" anchor="ctr" anchorCtr="1"/>
        <a:lstStyle/>
        <a:p>
          <a:pPr>
            <a:defRPr lang="pt-BR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txPr>
    <a:bodyPr/>
    <a:lstStyle/>
    <a:p>
      <a:pPr>
        <a:defRPr lang="pt-BR"/>
      </a:pPr>
      <a:endParaRPr lang="pt-BR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0.01785</cdr:x>
      <cdr:y>0.67783</cdr:y>
    </cdr:from>
    <cdr:to>
      <cdr:x>0.13545</cdr:x>
      <cdr:y>0.75758</cdr:y>
    </cdr:to>
    <cdr:sp macro="" textlink="">
      <cdr:nvSpPr>
        <cdr:cNvPr id="3" name="CaixaDeTexto 3"/>
        <cdr:cNvSpPr txBox="1"/>
      </cdr:nvSpPr>
      <cdr:spPr>
        <a:xfrm xmlns:a="http://schemas.openxmlformats.org/drawingml/2006/main">
          <a:off x="126539" y="2616176"/>
          <a:ext cx="83392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pt-BR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400" b="1" dirty="0" smtClean="0">
              <a:solidFill>
                <a:schemeClr val="tx2">
                  <a:lumMod val="40000"/>
                  <a:lumOff val="60000"/>
                </a:schemeClr>
              </a:solidFill>
            </a:rPr>
            <a:t>10,19</a:t>
          </a:r>
          <a:endParaRPr lang="pt-BR" sz="1400" b="1" dirty="0">
            <a:solidFill>
              <a:schemeClr val="tx2">
                <a:lumMod val="40000"/>
                <a:lumOff val="6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0.82124</cdr:x>
      <cdr:y>0</cdr:y>
    </cdr:from>
    <cdr:to>
      <cdr:x>0.93885</cdr:x>
      <cdr:y>0.07974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5823227" y="-1807535"/>
          <a:ext cx="83392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pt-BR" sz="1400" b="1" dirty="0" smtClean="0">
              <a:solidFill>
                <a:schemeClr val="tx2">
                  <a:lumMod val="40000"/>
                  <a:lumOff val="60000"/>
                </a:schemeClr>
              </a:solidFill>
            </a:rPr>
            <a:t>99,75</a:t>
          </a:r>
          <a:endParaRPr lang="pt-BR" sz="1400" b="1" dirty="0">
            <a:solidFill>
              <a:schemeClr val="tx2">
                <a:lumMod val="40000"/>
                <a:lumOff val="60000"/>
              </a:schemeClr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8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8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9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 b="0" strike="noStrike" spc="-1">
                <a:latin typeface="Times New Roman"/>
              </a:rPr>
              <a:t> </a:t>
            </a:r>
          </a:p>
        </p:txBody>
      </p:sp>
      <p:sp>
        <p:nvSpPr>
          <p:cNvPr id="9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0A7641B-A538-4E7D-AEAA-F191FE753802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144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07280" y="1316880"/>
            <a:ext cx="7129080" cy="5583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35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31560" y="2102040"/>
            <a:ext cx="8480880" cy="2764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08960" y="6378120"/>
            <a:ext cx="2925720" cy="276480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457200" y="6378120"/>
            <a:ext cx="2102760" cy="2764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lnSpc>
                <a:spcPct val="100000"/>
              </a:lnSpc>
            </a:pPr>
            <a:fld id="{201ADBB1-DA14-4F28-8F28-483E373B6670}" type="datetime">
              <a:rPr lang="pt-BR" sz="1800" b="0" strike="noStrike" spc="-1">
                <a:solidFill>
                  <a:srgbClr val="B2B2B2"/>
                </a:solidFill>
                <a:latin typeface="Calibri"/>
              </a:rPr>
              <a:t>29/05/2019</a:t>
            </a:fld>
            <a:endParaRPr lang="pt-BR" sz="18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83680" y="6378120"/>
            <a:ext cx="2102760" cy="27648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B2408F0C-3A0C-436D-9EE8-CB174EDBECB2}" type="slidenum">
              <a:rPr lang="pt-BR" sz="1800" b="0" strike="noStrike" spc="-1">
                <a:solidFill>
                  <a:srgbClr val="B2B2B2"/>
                </a:solidFill>
                <a:latin typeface="Calibri"/>
              </a:rPr>
              <a:t>‹nº›</a:t>
            </a:fld>
            <a:endParaRPr lang="pt-BR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5410080" y="0"/>
            <a:ext cx="3733560" cy="685764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2"/>
          <p:cNvSpPr/>
          <p:nvPr/>
        </p:nvSpPr>
        <p:spPr>
          <a:xfrm>
            <a:off x="-2895480" y="1582200"/>
            <a:ext cx="13106160" cy="324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81360" rIns="0" bIns="0"/>
          <a:lstStyle/>
          <a:p>
            <a:pPr marL="8528760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 smtClean="0">
                <a:solidFill>
                  <a:srgbClr val="FFFFFF"/>
                </a:solidFill>
                <a:latin typeface="Calibri"/>
              </a:rPr>
              <a:t>BALANÇO</a:t>
            </a:r>
          </a:p>
          <a:p>
            <a:pPr marL="8528760">
              <a:lnSpc>
                <a:spcPct val="150000"/>
              </a:lnSpc>
              <a:spcBef>
                <a:spcPts val="641"/>
              </a:spcBef>
            </a:pPr>
            <a:r>
              <a:rPr lang="pt-BR" sz="2550" b="1" strike="noStrike" spc="154" dirty="0" smtClean="0">
                <a:solidFill>
                  <a:srgbClr val="FFFFFF"/>
                </a:solidFill>
                <a:latin typeface="Calibri"/>
              </a:rPr>
              <a:t>SANTA CASA DE MISERICÓRDIA </a:t>
            </a:r>
          </a:p>
          <a:p>
            <a:pPr marL="8528760">
              <a:lnSpc>
                <a:spcPct val="150000"/>
              </a:lnSpc>
              <a:spcBef>
                <a:spcPts val="641"/>
              </a:spcBef>
            </a:pPr>
            <a:r>
              <a:rPr lang="pt-BR" sz="2550" b="1" spc="154" dirty="0" smtClean="0">
                <a:solidFill>
                  <a:srgbClr val="FFFFFF"/>
                </a:solidFill>
                <a:latin typeface="Calibri"/>
              </a:rPr>
              <a:t>JACAREÍ</a:t>
            </a:r>
            <a:endParaRPr lang="pt-BR" sz="2550" b="0" strike="noStrike" spc="-1" dirty="0"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8215920" y="5867280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5410080" cy="68576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39" y="1178537"/>
            <a:ext cx="7548181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EVOLUÇÃO DA DÍVIDA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1" spc="698" dirty="0" smtClean="0">
              <a:solidFill>
                <a:srgbClr val="231F2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aixaDeTexto 9"/>
          <p:cNvSpPr txBox="1"/>
          <p:nvPr/>
        </p:nvSpPr>
        <p:spPr>
          <a:xfrm>
            <a:off x="756759" y="5778005"/>
            <a:ext cx="6623965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7720" lvl="2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z="16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* Preços correntes</a:t>
            </a:r>
            <a:endParaRPr lang="pt-BR" sz="1600" b="1" spc="-1" dirty="0">
              <a:solidFill>
                <a:schemeClr val="accent3">
                  <a:lumMod val="50000"/>
                </a:schemeClr>
              </a:solidFill>
              <a:latin typeface="Calibri"/>
            </a:endParaRP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18965"/>
              </p:ext>
            </p:extLst>
          </p:nvPr>
        </p:nvGraphicFramePr>
        <p:xfrm>
          <a:off x="1314900" y="1807535"/>
          <a:ext cx="7090739" cy="3859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tângulo 2"/>
          <p:cNvSpPr/>
          <p:nvPr/>
        </p:nvSpPr>
        <p:spPr>
          <a:xfrm>
            <a:off x="6666614" y="2062715"/>
            <a:ext cx="1169581" cy="382773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4044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188360" y="1178537"/>
            <a:ext cx="8189555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CUSTOS VS RECEITA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1" spc="698" dirty="0" smtClean="0">
              <a:solidFill>
                <a:srgbClr val="231F2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084950"/>
              </p:ext>
            </p:extLst>
          </p:nvPr>
        </p:nvGraphicFramePr>
        <p:xfrm>
          <a:off x="1069309" y="1977649"/>
          <a:ext cx="7899985" cy="2636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442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</a:tblGrid>
              <a:tr h="219740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DISTRIBUIÇÃO DOS CUSTOS 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mar/18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abr</a:t>
                      </a:r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mai</a:t>
                      </a:r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jun</a:t>
                      </a:r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jul</a:t>
                      </a:r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ago</a:t>
                      </a:r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set/18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out/18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nov</a:t>
                      </a:r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dez/18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 dirty="0">
                          <a:effectLst/>
                        </a:rPr>
                        <a:t>Pessoal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1.695.937,38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1.640.920,47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1.825.938,70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1.766.912,66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1.785.990,31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1.714.965,51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1.691.496,93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1.754.427,30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1.754.506,20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1.826.727,85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17.457.823,31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Despesas Diversas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14.302,81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19.820,18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15.441,60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18.123,08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14.659,28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16.092,69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17.069,07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18.357,51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31.507,31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18.927,79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184.301,32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Locação de Equipamentos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50.453,72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57.583,72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48.783,72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50.383,72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52.303,72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66.437,64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41.063,62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38.263,82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32.163,35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30.640,25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468.077,28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Manutenção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13.073,78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15.405,01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15.127,69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24.476,79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36.813,42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36.053,46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7.251,70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31.610,09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43.660,85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27.044,99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250.517,78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Energia Elétrica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54.542,32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39.131,21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41.799,79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42.404,68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40.200,01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40.501,78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44.597,67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46.553,83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48.262,74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53.840,12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451.834,15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Materiais Uso e Consumo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67.726,86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61.305,72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75.750,98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47.555,31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59.469,26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73.931,65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86.069,34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52.472,41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49.942,10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88.590,59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662.814,22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Materiais / Gases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163.892,09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114.555,50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129.440,60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182.033,71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219.600,87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177.774,01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170.190,04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206.506,56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202.961,00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174.247,22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1.741.201,60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Medicamentos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133.433,21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153.163,16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171.196,21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166.707,61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130.539,05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147.521,91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168.312,56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130.052,65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147.356,40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152.347,95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1.500.630,71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Serviços Médicos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1.082.023,28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1.072.229,52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1.072.616,20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1.112.553,53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1.183.662,97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1.204.950,45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1.269.484,01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1.316.407,74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1.208.772,25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1.213.026,68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11.735.726,63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700" b="1" u="none" strike="noStrike">
                          <a:effectLst/>
                        </a:rPr>
                        <a:t>Serviços de Terceiros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274.637,77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255.409,04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261.557,88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287.646,94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270.642,26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234.460,95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253.516,75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316.545,21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279.707,44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253.993,36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2.688.117,60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9740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1" u="none" strike="noStrike" dirty="0">
                          <a:effectLst/>
                        </a:rPr>
                        <a:t>TOTAIS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3.550.023,22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3.429.523,53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3.657.653,37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3.698.798,03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3.793.881,15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3.712.690,05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3.749.051,69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3.911.197,12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3.798.839,64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3.839.386,80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37.141.044,60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37" marR="737" marT="73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539107"/>
              </p:ext>
            </p:extLst>
          </p:nvPr>
        </p:nvGraphicFramePr>
        <p:xfrm>
          <a:off x="1069309" y="4683753"/>
          <a:ext cx="7899985" cy="8132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442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  <a:gridCol w="595413"/>
              </a:tblGrid>
              <a:tr h="20576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RECEITA/MÊS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mar/18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abr</a:t>
                      </a:r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mai</a:t>
                      </a:r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jun</a:t>
                      </a:r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jul</a:t>
                      </a:r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ago</a:t>
                      </a:r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set/18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out/18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nov</a:t>
                      </a:r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dez/18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7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95971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1" u="none" strike="noStrike" dirty="0">
                          <a:effectLst/>
                        </a:rPr>
                        <a:t>PMJ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3.291.255,20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3.497.872,20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3.347.872,20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3.597.872,20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3.595.805,74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3.333.357,40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3.692.479,41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3.142.070,91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3.725.582,83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4.559.362,88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>
                          <a:effectLst/>
                        </a:rPr>
                        <a:t>35.783.530,97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6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1" u="none" strike="noStrike">
                          <a:effectLst/>
                        </a:rPr>
                        <a:t>OUTROS</a:t>
                      </a:r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120.235,98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108.418,29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334.516,70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130.805,41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85.963,23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227.935,99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99.155,89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143.278,05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>
                          <a:effectLst/>
                        </a:rPr>
                        <a:t>166.237,77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u="none" strike="noStrike" dirty="0">
                          <a:effectLst/>
                        </a:rPr>
                        <a:t>93.007,02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u="none" strike="noStrike" dirty="0">
                          <a:effectLst/>
                        </a:rPr>
                        <a:t>1.509.554,33</a:t>
                      </a:r>
                      <a:endParaRPr lang="pt-B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576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1" u="none" strike="noStrike" dirty="0">
                          <a:effectLst/>
                        </a:rPr>
                        <a:t>TOTAL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3.411.491,18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3.606.290,49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3.682.388,90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3.728.677,61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3.681.768,97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3.561.293,39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3.791.635,30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3.285.348,96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3.891.820,60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4.652.369,90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u="none" strike="noStrike" dirty="0">
                          <a:effectLst/>
                        </a:rPr>
                        <a:t>37.293.085,30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28" marR="3328" marT="33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42057"/>
              </p:ext>
            </p:extLst>
          </p:nvPr>
        </p:nvGraphicFramePr>
        <p:xfrm>
          <a:off x="1041149" y="5601510"/>
          <a:ext cx="7943365" cy="2144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7852"/>
                <a:gridCol w="598683"/>
                <a:gridCol w="598683"/>
                <a:gridCol w="598683"/>
                <a:gridCol w="598683"/>
                <a:gridCol w="598683"/>
                <a:gridCol w="598683"/>
                <a:gridCol w="598683"/>
                <a:gridCol w="598683"/>
                <a:gridCol w="598683"/>
                <a:gridCol w="598683"/>
                <a:gridCol w="598683"/>
              </a:tblGrid>
              <a:tr h="214499"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b="1" u="none" strike="noStrike" dirty="0">
                          <a:effectLst/>
                        </a:rPr>
                        <a:t>NET OPERACIONAL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-138.532,04</a:t>
                      </a:r>
                      <a:endParaRPr lang="pt-BR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176.766,96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24.735,53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29.879,58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-112.112,18</a:t>
                      </a:r>
                      <a:endParaRPr lang="pt-BR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-151.396,6</a:t>
                      </a:r>
                      <a:r>
                        <a:rPr lang="pt-BR" sz="700" b="1" u="none" strike="noStrike" dirty="0">
                          <a:effectLst/>
                        </a:rPr>
                        <a:t>6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42.583,61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-625.848,16</a:t>
                      </a:r>
                      <a:endParaRPr lang="pt-BR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92.980,96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812.983,10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700" b="1" u="none" strike="noStrike" dirty="0">
                          <a:effectLst/>
                        </a:rPr>
                        <a:t>152.040,70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777" marR="5777" marT="57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1380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188360" y="1178537"/>
            <a:ext cx="8189555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OBRIGAÇÕES TRABALHISTAS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1" spc="698" dirty="0" smtClean="0">
              <a:solidFill>
                <a:srgbClr val="231F2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505108"/>
              </p:ext>
            </p:extLst>
          </p:nvPr>
        </p:nvGraphicFramePr>
        <p:xfrm>
          <a:off x="1188360" y="2009551"/>
          <a:ext cx="7599925" cy="33067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39607"/>
                <a:gridCol w="1460318"/>
              </a:tblGrid>
              <a:tr h="30259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SALDO EM ATRASO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00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Acordos</a:t>
                      </a:r>
                      <a:r>
                        <a:rPr lang="pt-BR" sz="16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não pagos e com sentença de bloqueio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       399.354,51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0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 smtClean="0">
                          <a:effectLst/>
                        </a:rPr>
                        <a:t>Determinação de bloqueio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         32.400,00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 smtClean="0">
                          <a:effectLst/>
                        </a:rPr>
                        <a:t>Pedido de Bloqueio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       366.954,51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 smtClean="0">
                          <a:effectLst/>
                        </a:rPr>
                        <a:t>Parcelas atrasadas dos acordos ainda</a:t>
                      </a:r>
                      <a:r>
                        <a:rPr lang="pt-BR" sz="1600" b="1" u="none" strike="noStrike" baseline="0" dirty="0" smtClean="0">
                          <a:effectLst/>
                        </a:rPr>
                        <a:t> sem bloqueio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       162.711,11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0827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 smtClean="0">
                          <a:effectLst/>
                        </a:rPr>
                        <a:t>Valor necessário para adimplência de acordos trabalhistas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       562.065,62 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52" marR="1652" marT="1652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393405" y="5522824"/>
            <a:ext cx="80122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7720" lvl="2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z="20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* Valor a ser pago mensalmente para não haver bloqueio: aprox. R$ 60 mil</a:t>
            </a:r>
            <a:endParaRPr lang="pt-BR" sz="2000" b="1" spc="-1" dirty="0">
              <a:solidFill>
                <a:schemeClr val="accent3">
                  <a:lumMod val="50000"/>
                </a:scheme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40583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544760" y="1272758"/>
            <a:ext cx="7064850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PERFIL DA DÍVIDA 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Estoque da Dívida em 2018: R$ 99.999.561,14</a:t>
            </a:r>
            <a:endParaRPr lang="pt-BR" b="1" spc="-1" dirty="0">
              <a:solidFill>
                <a:srgbClr val="000000"/>
              </a:solidFill>
              <a:latin typeface="Calibri"/>
            </a:endParaRPr>
          </a:p>
          <a:p>
            <a:pPr marL="1332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pc="-1" dirty="0" smtClean="0">
                <a:solidFill>
                  <a:srgbClr val="000000"/>
                </a:solidFill>
                <a:latin typeface="Calibri"/>
              </a:rPr>
              <a:t>	</a:t>
            </a:r>
            <a:endParaRPr lang="pt-BR" spc="-1" dirty="0"/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27% da Dívida constitui-se de Dívida de curto prazo:</a:t>
            </a:r>
            <a:endParaRPr lang="pt-BR" b="1" spc="-1" dirty="0">
              <a:solidFill>
                <a:srgbClr val="000000"/>
              </a:solidFill>
              <a:latin typeface="Calibri"/>
            </a:endParaRPr>
          </a:p>
          <a:p>
            <a:pPr marL="641520" lvl="1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sz="1600" b="1" spc="-1" dirty="0">
                <a:latin typeface="Calibri"/>
              </a:rPr>
              <a:t>Fornecedores, obrigações sociais, obrigações fiscais, obrigações trabalhistas, acordo com fornecedores e </a:t>
            </a:r>
            <a:r>
              <a:rPr lang="pt-BR" sz="1600" b="1" spc="-1" dirty="0" smtClean="0">
                <a:latin typeface="Calibri"/>
              </a:rPr>
              <a:t>outros</a:t>
            </a:r>
          </a:p>
          <a:p>
            <a:pPr marL="641520" lvl="1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endParaRPr lang="pt-BR" sz="1600" b="1" spc="-1" dirty="0">
              <a:latin typeface="Calibri"/>
            </a:endParaRP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73% da Dívida constitui-se de Dívida de longo prazo:</a:t>
            </a:r>
          </a:p>
          <a:p>
            <a:pPr marL="641520" lvl="1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sz="1600" b="1" spc="-1" dirty="0">
                <a:latin typeface="Calibri"/>
              </a:rPr>
              <a:t>PROSUS, empréstimos a pagar, impostos parcelados e outros.</a:t>
            </a:r>
            <a:endParaRPr lang="pt-BR" spc="-1" dirty="0"/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41987318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40" y="1153019"/>
            <a:ext cx="7064850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 algn="ctr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Dívida de Curto Prazo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1314900" y="6006857"/>
            <a:ext cx="6623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7720" lvl="2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z="1600" b="1" spc="-1" dirty="0">
                <a:solidFill>
                  <a:schemeClr val="accent3">
                    <a:lumMod val="50000"/>
                  </a:schemeClr>
                </a:solidFill>
                <a:latin typeface="Calibri"/>
              </a:rPr>
              <a:t>Total </a:t>
            </a:r>
            <a:r>
              <a:rPr lang="pt-BR" sz="16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DÍVIDA DE CURTO PRAZO: </a:t>
            </a:r>
            <a:r>
              <a:rPr lang="pt-BR" sz="1600" b="1" spc="-1" dirty="0">
                <a:solidFill>
                  <a:schemeClr val="accent3">
                    <a:lumMod val="50000"/>
                  </a:schemeClr>
                </a:solidFill>
                <a:latin typeface="Calibri"/>
              </a:rPr>
              <a:t>R$ </a:t>
            </a:r>
            <a:r>
              <a:rPr lang="pt-BR" sz="16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27.073.595,67</a:t>
            </a:r>
            <a:endParaRPr lang="pt-BR" sz="1600" b="1" spc="-1" dirty="0">
              <a:solidFill>
                <a:schemeClr val="accent3">
                  <a:lumMod val="50000"/>
                </a:schemeClr>
              </a:solidFill>
              <a:latin typeface="Calibri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7308716"/>
              </p:ext>
            </p:extLst>
          </p:nvPr>
        </p:nvGraphicFramePr>
        <p:xfrm>
          <a:off x="1188360" y="1647824"/>
          <a:ext cx="7317930" cy="4387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61184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39" y="1153019"/>
            <a:ext cx="7659505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 algn="ctr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>
                <a:solidFill>
                  <a:srgbClr val="231F20"/>
                </a:solidFill>
                <a:latin typeface="Calibri"/>
              </a:rPr>
              <a:t>Dívida de </a:t>
            </a: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Longo Prazo</a:t>
            </a:r>
            <a:endParaRPr lang="pt-BR" sz="4000" b="1" spc="698" dirty="0">
              <a:solidFill>
                <a:srgbClr val="231F2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aixaDeTexto 1"/>
          <p:cNvSpPr txBox="1"/>
          <p:nvPr/>
        </p:nvSpPr>
        <p:spPr>
          <a:xfrm>
            <a:off x="1314900" y="6006857"/>
            <a:ext cx="6623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7720" lvl="2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z="1600" b="1" spc="-1" dirty="0">
                <a:solidFill>
                  <a:schemeClr val="accent3">
                    <a:lumMod val="50000"/>
                  </a:schemeClr>
                </a:solidFill>
                <a:latin typeface="Calibri"/>
              </a:rPr>
              <a:t>Total </a:t>
            </a:r>
            <a:r>
              <a:rPr lang="pt-BR" sz="16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DÍVIDA DE LONGO PRAZO: </a:t>
            </a:r>
            <a:r>
              <a:rPr lang="pt-BR" sz="1600" b="1" spc="-1" dirty="0">
                <a:solidFill>
                  <a:schemeClr val="accent3">
                    <a:lumMod val="50000"/>
                  </a:schemeClr>
                </a:solidFill>
                <a:latin typeface="Calibri"/>
              </a:rPr>
              <a:t>R$ </a:t>
            </a:r>
            <a:r>
              <a:rPr lang="pt-BR" sz="16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72.925.965,47</a:t>
            </a:r>
            <a:endParaRPr lang="pt-BR" sz="1600" b="1" spc="-1" dirty="0">
              <a:solidFill>
                <a:schemeClr val="accent3">
                  <a:lumMod val="50000"/>
                </a:schemeClr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8912" y="1862138"/>
            <a:ext cx="7033999" cy="4034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2009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40" y="1178537"/>
            <a:ext cx="7884248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PASSIVO TOTAL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364558"/>
              </p:ext>
            </p:extLst>
          </p:nvPr>
        </p:nvGraphicFramePr>
        <p:xfrm>
          <a:off x="1291054" y="1935677"/>
          <a:ext cx="6906648" cy="440192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673811"/>
                <a:gridCol w="2232837"/>
              </a:tblGrid>
              <a:tr h="294408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pt-BR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PASSIVO TOTAL</a:t>
                      </a: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50126">
                <a:tc vMerge="1">
                  <a:txBody>
                    <a:bodyPr/>
                    <a:lstStyle/>
                    <a:p>
                      <a:pPr algn="l" fontAlgn="t"/>
                      <a:endParaRPr lang="pt-BR" sz="10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pt-BR" sz="12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pt-BR" sz="12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99.999.561,14</a:t>
                      </a:r>
                      <a:endParaRPr lang="pt-BR" sz="12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2" marR="582" marT="58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4581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PASSIVO CIRCULANTE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34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27.073.595,67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1042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PASSIVO EXIGIVEL A CURTO PRAZO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34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27.073.595,67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FORNECEDORES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5.597.296,64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CHEQUES A COMPENSAR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4.194,51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BANCOS C/ FINANCIAMENTOS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67.402,77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SERV / REPASSES MEDICOS PESSOA JURIDICA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270.933,46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OBRIGACOES SOCIAIS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5.130.404,52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OBRIGACOES FISCAIS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4.109.284,10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OBRIGACOES TRABALHISTAS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3.162.107,92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OUTRAS OBRIGACOES A PAGAR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1.211.904,23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IMPOSTOS PARCELADOS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2.818.314,82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ACORDO FORNECEDORES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4.549.016,13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AÇÃO DE INDENIZAÇÃO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78.200,00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HONORARIOS ADVOCATICIOS A PAGAR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74.521,00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39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PASSIVO NAO CIRCULANTE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34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72.925.965,47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EXIGIVEL A LONGO PRAZO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234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72.925,965,47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IMPOSTOS PARCELADOS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6.400.753,16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 dirty="0">
                          <a:effectLst/>
                        </a:rPr>
                        <a:t>PROVISAO PARA CONTINGENCIAS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2.781.451,96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OBRIGAÇÕES TRABALHISTAS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1.750,00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EMPRÉSTIMOS A PAGAR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9.314.973,27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204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b="1" u="none" strike="noStrike">
                          <a:effectLst/>
                        </a:rPr>
                        <a:t>PROSUS EXIGIBILIDADE SUSPENSA MORATORIA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467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1" u="none" strike="noStrike" dirty="0">
                          <a:effectLst/>
                        </a:rPr>
                        <a:t> 54.427.037,08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2" marR="582" marT="58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2845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39" y="1178537"/>
            <a:ext cx="7548181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MAIORES CREDORES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 marL="177800" lvl="2" indent="-169863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R$ 54.427.037,08 referente ao PROSUS: </a:t>
            </a:r>
            <a:r>
              <a:rPr lang="pt-BR" spc="-1" dirty="0" smtClean="0">
                <a:solidFill>
                  <a:srgbClr val="000000"/>
                </a:solidFill>
                <a:latin typeface="Calibri"/>
              </a:rPr>
              <a:t>Moratória concedida a entidade filantrópica e a entidades de saúde sem fins lucrativos. </a:t>
            </a:r>
            <a:r>
              <a:rPr lang="pt-BR" sz="1600" b="1" spc="-1" dirty="0">
                <a:solidFill>
                  <a:schemeClr val="accent3">
                    <a:lumMod val="50000"/>
                  </a:schemeClr>
                </a:solidFill>
                <a:latin typeface="Calibri"/>
              </a:rPr>
              <a:t>(Lei nº 12.873, de 24 de outubro de 2013)</a:t>
            </a:r>
          </a:p>
          <a:p>
            <a:pPr marL="1332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pc="-1" dirty="0">
                <a:solidFill>
                  <a:srgbClr val="000000"/>
                </a:solidFill>
                <a:latin typeface="Calibri"/>
              </a:rPr>
              <a:t>	</a:t>
            </a:r>
            <a:endParaRPr lang="pt-BR" spc="-1" dirty="0"/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R$ 9.314.973,27 referente à Caixa Econômica Federal: </a:t>
            </a:r>
            <a:r>
              <a:rPr lang="pt-BR" spc="-1" dirty="0" smtClean="0">
                <a:solidFill>
                  <a:srgbClr val="000000"/>
                </a:solidFill>
                <a:latin typeface="Calibri"/>
              </a:rPr>
              <a:t>Empréstimo de longo prazo para capital de giro.</a:t>
            </a: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endParaRPr lang="pt-BR" spc="-1" dirty="0"/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R$ 3.621.505,77 referente à TIMEMANIA: </a:t>
            </a:r>
            <a:r>
              <a:rPr lang="pt-BR" spc="-1" dirty="0" smtClean="0">
                <a:solidFill>
                  <a:srgbClr val="000000"/>
                </a:solidFill>
                <a:latin typeface="Calibri"/>
              </a:rPr>
              <a:t>Parcelamento de débitos do FGTS.</a:t>
            </a: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  <p:extLst>
      <p:ext uri="{BB962C8B-B14F-4D97-AF65-F5344CB8AC3E}">
        <p14:creationId xmlns:p14="http://schemas.microsoft.com/office/powerpoint/2010/main" val="38282249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39" y="1178537"/>
            <a:ext cx="7548181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MAIORES CREDORES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837530"/>
              </p:ext>
            </p:extLst>
          </p:nvPr>
        </p:nvGraphicFramePr>
        <p:xfrm>
          <a:off x="1314900" y="1841089"/>
          <a:ext cx="7297472" cy="391769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52802"/>
                <a:gridCol w="1868129"/>
                <a:gridCol w="1476541"/>
              </a:tblGrid>
              <a:tr h="22902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MAIORES CREDORES 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% EM RELAÇÃO AO TOTAL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PROSUS MORATORIA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54.427.037,08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56,3%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CEF - LONGO PRAZO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9.314.973,27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9,6%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TIMEMANIA FGTS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3.621.505,77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3,7%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Pró Visão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3.361.208,97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3,5%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Receita Federal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2.988.920,87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3,1%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INSS a Recolher em atraso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2.986.275,03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3,1%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FGTS 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2.347.537,31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2,4%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Dívida Civel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2.296.730,18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2,4%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Férias Provisão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2.233.803,50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2,3%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PIS Cofins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2.009.212,71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2,1%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Bandeirante Energia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1.972.611,57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2,0%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Unifarma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1.881.222,66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1,9%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9024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>
                          <a:effectLst/>
                        </a:rPr>
                        <a:t>Reclamação Trabalhista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>
                          <a:effectLst/>
                        </a:rPr>
                        <a:t>1.365.835,00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>
                          <a:effectLst/>
                        </a:rPr>
                        <a:t>1,4%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1" marR="1161" marT="116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2030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1"/>
          <p:cNvSpPr/>
          <p:nvPr/>
        </p:nvSpPr>
        <p:spPr>
          <a:xfrm>
            <a:off x="1441439" y="1178537"/>
            <a:ext cx="7548181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CONTESTÁVEL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1" spc="698" dirty="0" smtClean="0">
              <a:solidFill>
                <a:srgbClr val="231F20"/>
              </a:solidFill>
              <a:latin typeface="Calibri"/>
            </a:endParaRP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22 milhões referentes ao PROSUS: </a:t>
            </a:r>
            <a:r>
              <a:rPr lang="pt-BR" spc="-1" dirty="0" smtClean="0">
                <a:solidFill>
                  <a:srgbClr val="000000"/>
                </a:solidFill>
                <a:latin typeface="Calibri"/>
              </a:rPr>
              <a:t>Lavrado auto de infração (Receita Federal) por falta de CEBAS (Certificado de Entidades Beneficentes de Assistência Social) sem se considerar o período em que o mesmo foi regularizado. </a:t>
            </a: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endParaRPr lang="pt-BR" sz="1600" b="1" spc="-1" dirty="0">
              <a:solidFill>
                <a:srgbClr val="000000"/>
              </a:solidFill>
              <a:latin typeface="Calibri"/>
            </a:endParaRP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>
                <a:solidFill>
                  <a:srgbClr val="000000"/>
                </a:solidFill>
                <a:latin typeface="Calibri"/>
              </a:rPr>
              <a:t>35% da Dívida Tributária é contestável (PROSUS</a:t>
            </a: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).</a:t>
            </a: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endParaRPr lang="pt-BR" b="1" spc="-1" dirty="0">
              <a:solidFill>
                <a:srgbClr val="000000"/>
              </a:solidFill>
              <a:latin typeface="Calibri"/>
            </a:endParaRPr>
          </a:p>
          <a:p>
            <a:pPr marL="184320" indent="-171000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pt-BR" b="1" spc="-1" dirty="0" smtClean="0">
                <a:solidFill>
                  <a:srgbClr val="000000"/>
                </a:solidFill>
                <a:latin typeface="Calibri"/>
              </a:rPr>
              <a:t>Total da Dívida Tributária: </a:t>
            </a:r>
            <a:r>
              <a:rPr lang="pt-BR" spc="-1" dirty="0">
                <a:solidFill>
                  <a:srgbClr val="000000"/>
                </a:solidFill>
                <a:latin typeface="Calibri"/>
              </a:rPr>
              <a:t>R$ 63.646.105,06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37626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441439" y="1178537"/>
            <a:ext cx="7548181" cy="54843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ct val="100000"/>
              </a:lnSpc>
              <a:spcBef>
                <a:spcPts val="99"/>
              </a:spcBef>
            </a:pPr>
            <a:r>
              <a:rPr lang="pt-BR" sz="4000" b="1" spc="698" dirty="0" smtClean="0">
                <a:solidFill>
                  <a:srgbClr val="231F20"/>
                </a:solidFill>
                <a:latin typeface="Calibri"/>
              </a:rPr>
              <a:t>EVOLUÇÃO DA DÍVIDA</a:t>
            </a: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1" spc="698" dirty="0" smtClean="0">
              <a:solidFill>
                <a:srgbClr val="231F20"/>
              </a:solidFill>
              <a:latin typeface="Calibri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</a:pPr>
            <a:endParaRPr lang="pt-BR" sz="1800" b="0" strike="noStrike" spc="-1" dirty="0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574280" y="531360"/>
            <a:ext cx="7165440" cy="22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12600" rIns="0" bIns="0"/>
          <a:lstStyle/>
          <a:p>
            <a:pPr marL="12600">
              <a:lnSpc>
                <a:spcPts val="1701"/>
              </a:lnSpc>
              <a:spcBef>
                <a:spcPts val="99"/>
              </a:spcBef>
            </a:pPr>
            <a:r>
              <a:rPr lang="pt-BR" sz="1500" b="1" spc="77" dirty="0" smtClean="0">
                <a:solidFill>
                  <a:srgbClr val="F7941D"/>
                </a:solidFill>
                <a:latin typeface="Calibri"/>
              </a:rPr>
              <a:t>BALANÇO – SANTA CASA DE MISERICÓRDIA DE JACAREÍ</a:t>
            </a:r>
            <a:endParaRPr lang="pt-BR" sz="1500" b="0" strike="noStrike" spc="-1" dirty="0">
              <a:latin typeface="Arial"/>
            </a:endParaRPr>
          </a:p>
        </p:txBody>
      </p:sp>
      <p:sp>
        <p:nvSpPr>
          <p:cNvPr id="98" name="CustomShape 3"/>
          <p:cNvSpPr/>
          <p:nvPr/>
        </p:nvSpPr>
        <p:spPr>
          <a:xfrm>
            <a:off x="223560" y="152280"/>
            <a:ext cx="784440" cy="6485040"/>
          </a:xfrm>
          <a:custGeom>
            <a:avLst/>
            <a:gdLst/>
            <a:ahLst/>
            <a:cxnLst/>
            <a:rect l="l" t="t" r="r" b="b"/>
            <a:pathLst>
              <a:path w="784860" h="6485255">
                <a:moveTo>
                  <a:pt x="784339" y="0"/>
                </a:moveTo>
                <a:lnTo>
                  <a:pt x="0" y="811098"/>
                </a:lnTo>
                <a:lnTo>
                  <a:pt x="0" y="6484785"/>
                </a:lnTo>
                <a:lnTo>
                  <a:pt x="784339" y="6484785"/>
                </a:lnTo>
                <a:lnTo>
                  <a:pt x="784313" y="811098"/>
                </a:lnTo>
                <a:lnTo>
                  <a:pt x="784339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4"/>
          <p:cNvSpPr/>
          <p:nvPr/>
        </p:nvSpPr>
        <p:spPr>
          <a:xfrm>
            <a:off x="1188360" y="393840"/>
            <a:ext cx="253080" cy="505080"/>
          </a:xfrm>
          <a:custGeom>
            <a:avLst/>
            <a:gdLst/>
            <a:ahLst/>
            <a:cxnLst/>
            <a:rect l="l" t="t" r="r" b="b"/>
            <a:pathLst>
              <a:path w="253365" h="505459">
                <a:moveTo>
                  <a:pt x="0" y="0"/>
                </a:moveTo>
                <a:lnTo>
                  <a:pt x="0" y="504926"/>
                </a:lnTo>
                <a:lnTo>
                  <a:pt x="253085" y="260388"/>
                </a:lnTo>
                <a:lnTo>
                  <a:pt x="0" y="0"/>
                </a:lnTo>
                <a:close/>
              </a:path>
            </a:pathLst>
          </a:custGeom>
          <a:solidFill>
            <a:srgbClr val="F7941D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5"/>
          <p:cNvSpPr/>
          <p:nvPr/>
        </p:nvSpPr>
        <p:spPr>
          <a:xfrm>
            <a:off x="1544760" y="899280"/>
            <a:ext cx="6860880" cy="360"/>
          </a:xfrm>
          <a:custGeom>
            <a:avLst/>
            <a:gdLst/>
            <a:ahLst/>
            <a:cxnLst/>
            <a:rect l="l" t="t" r="r" b="b"/>
            <a:pathLst>
              <a:path w="6861175">
                <a:moveTo>
                  <a:pt x="0" y="0"/>
                </a:moveTo>
                <a:lnTo>
                  <a:pt x="6861048" y="0"/>
                </a:lnTo>
              </a:path>
            </a:pathLst>
          </a:custGeom>
          <a:noFill/>
          <a:ln w="39960">
            <a:solidFill>
              <a:srgbClr val="F7941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CustomShape 3"/>
          <p:cNvSpPr/>
          <p:nvPr/>
        </p:nvSpPr>
        <p:spPr>
          <a:xfrm>
            <a:off x="8475625" y="5896758"/>
            <a:ext cx="625320" cy="766080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Retângulo 1"/>
          <p:cNvSpPr/>
          <p:nvPr/>
        </p:nvSpPr>
        <p:spPr>
          <a:xfrm>
            <a:off x="6923524" y="2087027"/>
            <a:ext cx="914400" cy="368135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756759" y="5778005"/>
            <a:ext cx="6623965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7720" lvl="2">
              <a:lnSpc>
                <a:spcPct val="150000"/>
              </a:lnSpc>
              <a:spcBef>
                <a:spcPts val="99"/>
              </a:spcBef>
              <a:buClr>
                <a:srgbClr val="000000"/>
              </a:buClr>
            </a:pPr>
            <a:r>
              <a:rPr lang="pt-BR" sz="1600" b="1" spc="-1" dirty="0" smtClean="0">
                <a:solidFill>
                  <a:schemeClr val="accent3">
                    <a:lumMod val="50000"/>
                  </a:schemeClr>
                </a:solidFill>
                <a:latin typeface="Calibri"/>
              </a:rPr>
              <a:t>*Em milhões e deflacionado (IPCA)</a:t>
            </a:r>
            <a:endParaRPr lang="pt-BR" sz="1600" b="1" spc="-1" dirty="0">
              <a:solidFill>
                <a:schemeClr val="accent3">
                  <a:lumMod val="50000"/>
                </a:schemeClr>
              </a:solidFill>
              <a:latin typeface="Calibri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841285"/>
              </p:ext>
            </p:extLst>
          </p:nvPr>
        </p:nvGraphicFramePr>
        <p:xfrm>
          <a:off x="1441439" y="1876301"/>
          <a:ext cx="6964201" cy="3622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1188360" y="4050583"/>
            <a:ext cx="833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23,43</a:t>
            </a:r>
            <a:endParaRPr lang="pt-BR" sz="1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7350928" y="1840568"/>
            <a:ext cx="8339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99,75</a:t>
            </a:r>
            <a:endParaRPr lang="pt-BR" sz="14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1191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6073</TotalTime>
  <Words>720</Words>
  <Application>Microsoft Office PowerPoint</Application>
  <PresentationFormat>Apresentação na tela (4:3)</PresentationFormat>
  <Paragraphs>375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Template_Transparência_widescreen</dc:title>
  <dc:creator>Dpe</dc:creator>
  <cp:lastModifiedBy>Luis Gustavo Ferreira Bonacina</cp:lastModifiedBy>
  <cp:revision>721</cp:revision>
  <dcterms:created xsi:type="dcterms:W3CDTF">2017-12-05T10:49:31Z</dcterms:created>
  <dcterms:modified xsi:type="dcterms:W3CDTF">2019-05-29T19:31:57Z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reated">
    <vt:filetime>2017-12-04T00:00:00Z</vt:filetime>
  </property>
  <property fmtid="{D5CDD505-2E9C-101B-9397-08002B2CF9AE}" pid="4" name="Creator">
    <vt:lpwstr>Adobe Illustrator CC 2017 (Windows)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astSaved">
    <vt:filetime>2017-12-05T00:00:00Z</vt:filetime>
  </property>
  <property fmtid="{D5CDD505-2E9C-101B-9397-08002B2CF9AE}" pid="8" name="LinksUpToDate">
    <vt:bool>false</vt:bool>
  </property>
  <property fmtid="{D5CDD505-2E9C-101B-9397-08002B2CF9AE}" pid="9" name="MMClips">
    <vt:i4>0</vt:i4>
  </property>
  <property fmtid="{D5CDD505-2E9C-101B-9397-08002B2CF9AE}" pid="10" name="Notes">
    <vt:i4>4</vt:i4>
  </property>
  <property fmtid="{D5CDD505-2E9C-101B-9397-08002B2CF9AE}" pid="11" name="PresentationFormat">
    <vt:lpwstr>Apresentação na tela (4:3)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42</vt:i4>
  </property>
</Properties>
</file>