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256" r:id="rId2"/>
    <p:sldId id="372" r:id="rId3"/>
    <p:sldId id="374" r:id="rId4"/>
    <p:sldId id="375" r:id="rId5"/>
    <p:sldId id="376" r:id="rId6"/>
    <p:sldId id="377" r:id="rId7"/>
    <p:sldId id="379" r:id="rId8"/>
    <p:sldId id="378" r:id="rId9"/>
    <p:sldId id="380" r:id="rId10"/>
    <p:sldId id="381" r:id="rId11"/>
    <p:sldId id="382" r:id="rId12"/>
    <p:sldId id="383" r:id="rId13"/>
    <p:sldId id="384" r:id="rId14"/>
    <p:sldId id="385" r:id="rId15"/>
    <p:sldId id="386" r:id="rId16"/>
    <p:sldId id="387" r:id="rId17"/>
    <p:sldId id="262" r:id="rId18"/>
    <p:sldId id="280" r:id="rId19"/>
  </p:sldIdLst>
  <p:sldSz cx="9144000" cy="6858000" type="screen4x3"/>
  <p:notesSz cx="6794500" cy="9906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9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9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24D07D-CA59-4A37-AFCD-A3DE781F051C}" type="datetimeFigureOut">
              <a:rPr lang="pt-BR" smtClean="0"/>
              <a:t>01/10/2019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0AE481-40C0-458C-B1EF-2142CF5FEB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6302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0AE481-40C0-458C-B1EF-2142CF5FEB2F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23865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0AE481-40C0-458C-B1EF-2142CF5FEB2F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13356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0AE481-40C0-458C-B1EF-2142CF5FEB2F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79469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0AE481-40C0-458C-B1EF-2142CF5FEB2F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54364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0AE481-40C0-458C-B1EF-2142CF5FEB2F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32058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0AE481-40C0-458C-B1EF-2142CF5FEB2F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4314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0AE481-40C0-458C-B1EF-2142CF5FEB2F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47141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0AE481-40C0-458C-B1EF-2142CF5FEB2F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15638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0AE481-40C0-458C-B1EF-2142CF5FEB2F}" type="slidenum">
              <a:rPr lang="pt-BR" smtClean="0"/>
              <a:t>17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815260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0AE481-40C0-458C-B1EF-2142CF5FEB2F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78840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0AE481-40C0-458C-B1EF-2142CF5FEB2F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79878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0AE481-40C0-458C-B1EF-2142CF5FEB2F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56357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0AE481-40C0-458C-B1EF-2142CF5FEB2F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92116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0AE481-40C0-458C-B1EF-2142CF5FEB2F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63054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0AE481-40C0-458C-B1EF-2142CF5FEB2F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24639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0AE481-40C0-458C-B1EF-2142CF5FEB2F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83199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0AE481-40C0-458C-B1EF-2142CF5FEB2F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47812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0AE481-40C0-458C-B1EF-2142CF5FEB2F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0595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/>
              <a:t>14/07/2017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8A6D8-14A0-4C2E-8115-27C828635C9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/>
              <a:t>14/07/2017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8A6D8-14A0-4C2E-8115-27C828635C9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/>
              <a:t>14/07/2017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8A6D8-14A0-4C2E-8115-27C828635C9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/>
              <a:t>14/07/2017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8A6D8-14A0-4C2E-8115-27C828635C9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/>
              <a:t>14/07/2017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8A6D8-14A0-4C2E-8115-27C828635C9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/>
              <a:t>14/07/2017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8A6D8-14A0-4C2E-8115-27C828635C9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/>
              <a:t>14/07/2017</a:t>
            </a: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8A6D8-14A0-4C2E-8115-27C828635C9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/>
              <a:t>14/07/2017</a:t>
            </a: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8A6D8-14A0-4C2E-8115-27C828635C9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/>
              <a:t>14/07/2017</a:t>
            </a: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8A6D8-14A0-4C2E-8115-27C828635C9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/>
              <a:t>14/07/2017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8A6D8-14A0-4C2E-8115-27C828635C9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/>
              <a:t>14/07/2017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8A6D8-14A0-4C2E-8115-27C828635C9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BR"/>
              <a:t>14/07/2017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58A6D8-14A0-4C2E-8115-27C828635C96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688032" y="1412776"/>
            <a:ext cx="7772400" cy="4896544"/>
          </a:xfrm>
        </p:spPr>
        <p:txBody>
          <a:bodyPr>
            <a:normAutofit/>
          </a:bodyPr>
          <a:lstStyle/>
          <a:p>
            <a:r>
              <a:rPr lang="pt-BR" sz="3300" b="1" dirty="0">
                <a:latin typeface="Arial" panose="020B0604020202020204" pitchFamily="34" charset="0"/>
                <a:cs typeface="Arial" panose="020B0604020202020204" pitchFamily="34" charset="0"/>
              </a:rPr>
              <a:t>CONSELHO MUNICIPAL DE </a:t>
            </a:r>
            <a:br>
              <a:rPr lang="pt-BR" sz="33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3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3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300" b="1" dirty="0">
                <a:latin typeface="Arial" panose="020B0604020202020204" pitchFamily="34" charset="0"/>
                <a:cs typeface="Arial" panose="020B0604020202020204" pitchFamily="34" charset="0"/>
              </a:rPr>
              <a:t>HABITAÇÃO DE INTERESSE SOCIAL</a:t>
            </a:r>
            <a:r>
              <a:rPr lang="pt-BR" sz="40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spaço Reservado para Rodapé 6"/>
          <p:cNvSpPr>
            <a:spLocks noGrp="1"/>
          </p:cNvSpPr>
          <p:nvPr>
            <p:ph type="ftr" sz="quarter" idx="11"/>
          </p:nvPr>
        </p:nvSpPr>
        <p:spPr>
          <a:xfrm>
            <a:off x="107504" y="6329213"/>
            <a:ext cx="8928992" cy="556171"/>
          </a:xfrm>
        </p:spPr>
        <p:txBody>
          <a:bodyPr/>
          <a:lstStyle/>
          <a:p>
            <a:r>
              <a:rPr lang="pt-BR" sz="800" dirty="0">
                <a:latin typeface="Arial" panose="020B0604020202020204" pitchFamily="34" charset="0"/>
                <a:cs typeface="Arial" panose="020B0604020202020204" pitchFamily="34" charset="0"/>
              </a:rPr>
              <a:t>Rua José Bonifácio, Nº 37 - Centro – Jacareí – SP CEP: 12327-120</a:t>
            </a:r>
          </a:p>
          <a:p>
            <a:r>
              <a:rPr lang="pt-BR" sz="800" dirty="0">
                <a:latin typeface="Arial" panose="020B0604020202020204" pitchFamily="34" charset="0"/>
                <a:cs typeface="Arial" panose="020B0604020202020204" pitchFamily="34" charset="0"/>
              </a:rPr>
              <a:t>             Telefone: (12) 3951-6402 / 395164-72 / 3961-1053 / 3953-7768 / 3952-7851</a:t>
            </a:r>
            <a:br>
              <a:rPr lang="pt-BR" sz="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800" dirty="0">
                <a:latin typeface="Arial" panose="020B0604020202020204" pitchFamily="34" charset="0"/>
                <a:cs typeface="Arial" panose="020B0604020202020204" pitchFamily="34" charset="0"/>
              </a:rPr>
              <a:t>E-mail: prolar@jacarei.sp.gov.br </a:t>
            </a:r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8A6D8-14A0-4C2E-8115-27C828635C96}" type="slidenum">
              <a:rPr lang="pt-BR" smtClean="0"/>
              <a:t>1</a:t>
            </a:fld>
            <a:endParaRPr lang="pt-B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460" y="260648"/>
            <a:ext cx="6438900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Rodapé 6"/>
          <p:cNvSpPr>
            <a:spLocks noGrp="1"/>
          </p:cNvSpPr>
          <p:nvPr>
            <p:ph type="ftr" sz="quarter" idx="11"/>
          </p:nvPr>
        </p:nvSpPr>
        <p:spPr>
          <a:xfrm>
            <a:off x="107504" y="6329213"/>
            <a:ext cx="8928992" cy="556171"/>
          </a:xfrm>
        </p:spPr>
        <p:txBody>
          <a:bodyPr/>
          <a:lstStyle/>
          <a:p>
            <a:r>
              <a:rPr lang="pt-BR" sz="800" dirty="0">
                <a:latin typeface="Arial" panose="020B0604020202020204" pitchFamily="34" charset="0"/>
                <a:cs typeface="Arial" panose="020B0604020202020204" pitchFamily="34" charset="0"/>
              </a:rPr>
              <a:t>Rua José Bonifácio, Nº 37 - Centro – Jacareí – SP CEP: 12327-120</a:t>
            </a:r>
          </a:p>
          <a:p>
            <a:r>
              <a:rPr lang="pt-BR" sz="800" dirty="0">
                <a:latin typeface="Arial" panose="020B0604020202020204" pitchFamily="34" charset="0"/>
                <a:cs typeface="Arial" panose="020B0604020202020204" pitchFamily="34" charset="0"/>
              </a:rPr>
              <a:t>             Telefone: (12) 3951-6402 / 395164-72 / 3961-1053 / 3953-7768 / 3952-7851</a:t>
            </a:r>
            <a:br>
              <a:rPr lang="pt-BR" sz="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800" dirty="0">
                <a:latin typeface="Arial" panose="020B0604020202020204" pitchFamily="34" charset="0"/>
                <a:cs typeface="Arial" panose="020B0604020202020204" pitchFamily="34" charset="0"/>
              </a:rPr>
              <a:t>E-mail: prolar@jacarei.sp.gov.br </a:t>
            </a:r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8A6D8-14A0-4C2E-8115-27C828635C96}" type="slidenum">
              <a:rPr lang="pt-BR" smtClean="0"/>
              <a:t>10</a:t>
            </a:fld>
            <a:endParaRPr lang="pt-B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460" y="260648"/>
            <a:ext cx="6438900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xmlns="" id="{36F55D6E-6807-4274-8178-491707F07B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562" y="1337407"/>
            <a:ext cx="6646696" cy="4985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554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Rodapé 6"/>
          <p:cNvSpPr>
            <a:spLocks noGrp="1"/>
          </p:cNvSpPr>
          <p:nvPr>
            <p:ph type="ftr" sz="quarter" idx="11"/>
          </p:nvPr>
        </p:nvSpPr>
        <p:spPr>
          <a:xfrm>
            <a:off x="107504" y="6329213"/>
            <a:ext cx="8928992" cy="556171"/>
          </a:xfrm>
        </p:spPr>
        <p:txBody>
          <a:bodyPr/>
          <a:lstStyle/>
          <a:p>
            <a:r>
              <a:rPr lang="pt-BR" sz="800" dirty="0">
                <a:latin typeface="Arial" panose="020B0604020202020204" pitchFamily="34" charset="0"/>
                <a:cs typeface="Arial" panose="020B0604020202020204" pitchFamily="34" charset="0"/>
              </a:rPr>
              <a:t>Rua José Bonifácio, Nº 37 - Centro – Jacareí – SP CEP: 12327-120</a:t>
            </a:r>
          </a:p>
          <a:p>
            <a:r>
              <a:rPr lang="pt-BR" sz="800" dirty="0">
                <a:latin typeface="Arial" panose="020B0604020202020204" pitchFamily="34" charset="0"/>
                <a:cs typeface="Arial" panose="020B0604020202020204" pitchFamily="34" charset="0"/>
              </a:rPr>
              <a:t>             Telefone: (12) 3951-6402 / 395164-72 / 3961-1053 / 3953-7768 / 3952-7851</a:t>
            </a:r>
            <a:br>
              <a:rPr lang="pt-BR" sz="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800" dirty="0">
                <a:latin typeface="Arial" panose="020B0604020202020204" pitchFamily="34" charset="0"/>
                <a:cs typeface="Arial" panose="020B0604020202020204" pitchFamily="34" charset="0"/>
              </a:rPr>
              <a:t>E-mail: prolar@jacarei.sp.gov.br </a:t>
            </a:r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8A6D8-14A0-4C2E-8115-27C828635C96}" type="slidenum">
              <a:rPr lang="pt-BR" smtClean="0"/>
              <a:t>11</a:t>
            </a:fld>
            <a:endParaRPr lang="pt-B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460" y="260648"/>
            <a:ext cx="6438900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C1BA1ADA-2D0F-4CD6-9EB8-85475164DB4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787" y="1330623"/>
            <a:ext cx="6780245" cy="5085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82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Rodapé 6"/>
          <p:cNvSpPr>
            <a:spLocks noGrp="1"/>
          </p:cNvSpPr>
          <p:nvPr>
            <p:ph type="ftr" sz="quarter" idx="11"/>
          </p:nvPr>
        </p:nvSpPr>
        <p:spPr>
          <a:xfrm>
            <a:off x="107504" y="6329213"/>
            <a:ext cx="8928992" cy="556171"/>
          </a:xfrm>
        </p:spPr>
        <p:txBody>
          <a:bodyPr/>
          <a:lstStyle/>
          <a:p>
            <a:r>
              <a:rPr lang="pt-BR" sz="800" dirty="0">
                <a:latin typeface="Arial" panose="020B0604020202020204" pitchFamily="34" charset="0"/>
                <a:cs typeface="Arial" panose="020B0604020202020204" pitchFamily="34" charset="0"/>
              </a:rPr>
              <a:t>Rua José Bonifácio, Nº 37 - Centro – Jacareí – SP CEP: 12327-120</a:t>
            </a:r>
          </a:p>
          <a:p>
            <a:r>
              <a:rPr lang="pt-BR" sz="800" dirty="0">
                <a:latin typeface="Arial" panose="020B0604020202020204" pitchFamily="34" charset="0"/>
                <a:cs typeface="Arial" panose="020B0604020202020204" pitchFamily="34" charset="0"/>
              </a:rPr>
              <a:t>             Telefone: (12) 3951-6402 / 395164-72 / 3961-1053 / 3953-7768 / 3952-7851</a:t>
            </a:r>
            <a:br>
              <a:rPr lang="pt-BR" sz="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800" dirty="0">
                <a:latin typeface="Arial" panose="020B0604020202020204" pitchFamily="34" charset="0"/>
                <a:cs typeface="Arial" panose="020B0604020202020204" pitchFamily="34" charset="0"/>
              </a:rPr>
              <a:t>E-mail: prolar@jacarei.sp.gov.br </a:t>
            </a:r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8A6D8-14A0-4C2E-8115-27C828635C96}" type="slidenum">
              <a:rPr lang="pt-BR" smtClean="0"/>
              <a:t>12</a:t>
            </a:fld>
            <a:endParaRPr lang="pt-B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460" y="260648"/>
            <a:ext cx="6438900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77A313B8-5254-4872-8F8C-414C189FCC0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671" y="1401355"/>
            <a:ext cx="6570477" cy="4927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114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Rodapé 6"/>
          <p:cNvSpPr>
            <a:spLocks noGrp="1"/>
          </p:cNvSpPr>
          <p:nvPr>
            <p:ph type="ftr" sz="quarter" idx="11"/>
          </p:nvPr>
        </p:nvSpPr>
        <p:spPr>
          <a:xfrm>
            <a:off x="107504" y="6329213"/>
            <a:ext cx="8928992" cy="556171"/>
          </a:xfrm>
        </p:spPr>
        <p:txBody>
          <a:bodyPr/>
          <a:lstStyle/>
          <a:p>
            <a:r>
              <a:rPr lang="pt-BR" sz="800" dirty="0">
                <a:latin typeface="Arial" panose="020B0604020202020204" pitchFamily="34" charset="0"/>
                <a:cs typeface="Arial" panose="020B0604020202020204" pitchFamily="34" charset="0"/>
              </a:rPr>
              <a:t>Rua José Bonifácio, Nº 37 - Centro – Jacareí – SP CEP: 12327-120</a:t>
            </a:r>
          </a:p>
          <a:p>
            <a:r>
              <a:rPr lang="pt-BR" sz="800" dirty="0">
                <a:latin typeface="Arial" panose="020B0604020202020204" pitchFamily="34" charset="0"/>
                <a:cs typeface="Arial" panose="020B0604020202020204" pitchFamily="34" charset="0"/>
              </a:rPr>
              <a:t>             Telefone: (12) 3951-6402 / 395164-72 / 3961-1053 / 3953-7768 / 3952-7851</a:t>
            </a:r>
            <a:br>
              <a:rPr lang="pt-BR" sz="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800" dirty="0">
                <a:latin typeface="Arial" panose="020B0604020202020204" pitchFamily="34" charset="0"/>
                <a:cs typeface="Arial" panose="020B0604020202020204" pitchFamily="34" charset="0"/>
              </a:rPr>
              <a:t>E-mail: prolar@jacarei.sp.gov.br </a:t>
            </a:r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8A6D8-14A0-4C2E-8115-27C828635C96}" type="slidenum">
              <a:rPr lang="pt-BR" smtClean="0"/>
              <a:t>13</a:t>
            </a:fld>
            <a:endParaRPr lang="pt-B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460" y="260648"/>
            <a:ext cx="6438900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9144194A-A686-41C9-9F13-B95270A227F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916832"/>
            <a:ext cx="9036496" cy="3469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292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Rodapé 6"/>
          <p:cNvSpPr>
            <a:spLocks noGrp="1"/>
          </p:cNvSpPr>
          <p:nvPr>
            <p:ph type="ftr" sz="quarter" idx="11"/>
          </p:nvPr>
        </p:nvSpPr>
        <p:spPr>
          <a:xfrm>
            <a:off x="107504" y="6329213"/>
            <a:ext cx="8928992" cy="556171"/>
          </a:xfrm>
        </p:spPr>
        <p:txBody>
          <a:bodyPr/>
          <a:lstStyle/>
          <a:p>
            <a:r>
              <a:rPr lang="pt-BR" sz="800" dirty="0">
                <a:latin typeface="Arial" panose="020B0604020202020204" pitchFamily="34" charset="0"/>
                <a:cs typeface="Arial" panose="020B0604020202020204" pitchFamily="34" charset="0"/>
              </a:rPr>
              <a:t>Rua José Bonifácio, Nº 37 - Centro – Jacareí – SP CEP: 12327-120</a:t>
            </a:r>
          </a:p>
          <a:p>
            <a:r>
              <a:rPr lang="pt-BR" sz="800" dirty="0">
                <a:latin typeface="Arial" panose="020B0604020202020204" pitchFamily="34" charset="0"/>
                <a:cs typeface="Arial" panose="020B0604020202020204" pitchFamily="34" charset="0"/>
              </a:rPr>
              <a:t>             Telefone: (12) 3951-6402 / 395164-72 / 3961-1053 / 3953-7768 / 3952-7851</a:t>
            </a:r>
            <a:br>
              <a:rPr lang="pt-BR" sz="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800" dirty="0">
                <a:latin typeface="Arial" panose="020B0604020202020204" pitchFamily="34" charset="0"/>
                <a:cs typeface="Arial" panose="020B0604020202020204" pitchFamily="34" charset="0"/>
              </a:rPr>
              <a:t>E-mail: prolar@jacarei.sp.gov.br </a:t>
            </a:r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8A6D8-14A0-4C2E-8115-27C828635C96}" type="slidenum">
              <a:rPr lang="pt-BR" smtClean="0"/>
              <a:t>14</a:t>
            </a:fld>
            <a:endParaRPr lang="pt-B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460" y="260648"/>
            <a:ext cx="6438900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CEBDA3DD-8340-4EFA-98BC-9B57879F766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581" y="1361952"/>
            <a:ext cx="6738837" cy="5054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183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Rodapé 6"/>
          <p:cNvSpPr>
            <a:spLocks noGrp="1"/>
          </p:cNvSpPr>
          <p:nvPr>
            <p:ph type="ftr" sz="quarter" idx="11"/>
          </p:nvPr>
        </p:nvSpPr>
        <p:spPr>
          <a:xfrm>
            <a:off x="107504" y="6329213"/>
            <a:ext cx="8928992" cy="556171"/>
          </a:xfrm>
        </p:spPr>
        <p:txBody>
          <a:bodyPr/>
          <a:lstStyle/>
          <a:p>
            <a:r>
              <a:rPr lang="pt-BR" sz="800" dirty="0">
                <a:latin typeface="Arial" panose="020B0604020202020204" pitchFamily="34" charset="0"/>
                <a:cs typeface="Arial" panose="020B0604020202020204" pitchFamily="34" charset="0"/>
              </a:rPr>
              <a:t>Rua José Bonifácio, Nº 37 - Centro – Jacareí – SP CEP: 12327-120</a:t>
            </a:r>
          </a:p>
          <a:p>
            <a:r>
              <a:rPr lang="pt-BR" sz="800" dirty="0">
                <a:latin typeface="Arial" panose="020B0604020202020204" pitchFamily="34" charset="0"/>
                <a:cs typeface="Arial" panose="020B0604020202020204" pitchFamily="34" charset="0"/>
              </a:rPr>
              <a:t>             Telefone: (12) 3951-6402 / 395164-72 / 3961-1053 / 3953-7768 / 3952-7851</a:t>
            </a:r>
            <a:br>
              <a:rPr lang="pt-BR" sz="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800" dirty="0">
                <a:latin typeface="Arial" panose="020B0604020202020204" pitchFamily="34" charset="0"/>
                <a:cs typeface="Arial" panose="020B0604020202020204" pitchFamily="34" charset="0"/>
              </a:rPr>
              <a:t>E-mail: prolar@jacarei.sp.gov.br </a:t>
            </a:r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8A6D8-14A0-4C2E-8115-27C828635C96}" type="slidenum">
              <a:rPr lang="pt-BR" smtClean="0"/>
              <a:t>15</a:t>
            </a:fld>
            <a:endParaRPr lang="pt-B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460" y="260648"/>
            <a:ext cx="6438900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96762D94-784D-4511-BE4E-E012E8F5EE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211" y="1375577"/>
            <a:ext cx="6657578" cy="4993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647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Rodapé 6"/>
          <p:cNvSpPr>
            <a:spLocks noGrp="1"/>
          </p:cNvSpPr>
          <p:nvPr>
            <p:ph type="ftr" sz="quarter" idx="11"/>
          </p:nvPr>
        </p:nvSpPr>
        <p:spPr>
          <a:xfrm>
            <a:off x="107504" y="6329213"/>
            <a:ext cx="8928992" cy="556171"/>
          </a:xfrm>
        </p:spPr>
        <p:txBody>
          <a:bodyPr/>
          <a:lstStyle/>
          <a:p>
            <a:r>
              <a:rPr lang="pt-BR" sz="800" dirty="0">
                <a:latin typeface="Arial" panose="020B0604020202020204" pitchFamily="34" charset="0"/>
                <a:cs typeface="Arial" panose="020B0604020202020204" pitchFamily="34" charset="0"/>
              </a:rPr>
              <a:t>Rua José Bonifácio, Nº 37 - Centro – Jacareí – SP CEP: 12327-120</a:t>
            </a:r>
          </a:p>
          <a:p>
            <a:r>
              <a:rPr lang="pt-BR" sz="800" dirty="0">
                <a:latin typeface="Arial" panose="020B0604020202020204" pitchFamily="34" charset="0"/>
                <a:cs typeface="Arial" panose="020B0604020202020204" pitchFamily="34" charset="0"/>
              </a:rPr>
              <a:t>             Telefone: (12) 3951-6402 / 395164-72 / 3961-1053 / 3953-7768 / 3952-7851</a:t>
            </a:r>
            <a:br>
              <a:rPr lang="pt-BR" sz="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800" dirty="0">
                <a:latin typeface="Arial" panose="020B0604020202020204" pitchFamily="34" charset="0"/>
                <a:cs typeface="Arial" panose="020B0604020202020204" pitchFamily="34" charset="0"/>
              </a:rPr>
              <a:t>E-mail: prolar@jacarei.sp.gov.br </a:t>
            </a:r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8A6D8-14A0-4C2E-8115-27C828635C96}" type="slidenum">
              <a:rPr lang="pt-BR" smtClean="0"/>
              <a:t>16</a:t>
            </a:fld>
            <a:endParaRPr lang="pt-B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460" y="260648"/>
            <a:ext cx="6438900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4026B34E-F1AA-41C3-8170-805944DF39E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484784"/>
            <a:ext cx="8928992" cy="4436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957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Rodapé 6"/>
          <p:cNvSpPr>
            <a:spLocks noGrp="1"/>
          </p:cNvSpPr>
          <p:nvPr>
            <p:ph type="ftr" sz="quarter" idx="11"/>
          </p:nvPr>
        </p:nvSpPr>
        <p:spPr>
          <a:xfrm>
            <a:off x="107504" y="6329213"/>
            <a:ext cx="8928992" cy="556171"/>
          </a:xfrm>
        </p:spPr>
        <p:txBody>
          <a:bodyPr/>
          <a:lstStyle/>
          <a:p>
            <a:r>
              <a:rPr lang="pt-BR" sz="800" dirty="0">
                <a:latin typeface="Arial" panose="020B0604020202020204" pitchFamily="34" charset="0"/>
                <a:cs typeface="Arial" panose="020B0604020202020204" pitchFamily="34" charset="0"/>
              </a:rPr>
              <a:t>Rua José Bonifácio, Nº 37 - Centro – Jacareí – SP CEP: 12327-120</a:t>
            </a:r>
          </a:p>
          <a:p>
            <a:r>
              <a:rPr lang="pt-BR" sz="800" dirty="0">
                <a:latin typeface="Arial" panose="020B0604020202020204" pitchFamily="34" charset="0"/>
                <a:cs typeface="Arial" panose="020B0604020202020204" pitchFamily="34" charset="0"/>
              </a:rPr>
              <a:t>             Telefone: (12) 3951-6402 / 395164-72 / 3961-1053 / 3953-7768 / 3952-7851</a:t>
            </a:r>
            <a:br>
              <a:rPr lang="pt-BR" sz="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800" dirty="0">
                <a:latin typeface="Arial" panose="020B0604020202020204" pitchFamily="34" charset="0"/>
                <a:cs typeface="Arial" panose="020B0604020202020204" pitchFamily="34" charset="0"/>
              </a:rPr>
              <a:t>E-mail: prolar@jacarei.sp.gov.br </a:t>
            </a:r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8A6D8-14A0-4C2E-8115-27C828635C96}" type="slidenum">
              <a:rPr lang="pt-BR" smtClean="0"/>
              <a:t>17</a:t>
            </a:fld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460" y="260648"/>
            <a:ext cx="6438900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2A201006-3F34-4898-9C69-D1A5780E5B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84" y="1384772"/>
            <a:ext cx="8460432" cy="4758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817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683568" y="1268760"/>
            <a:ext cx="8113762" cy="5112568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pt-BR" sz="1300" b="1" u="sng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1300" b="1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300" b="1" u="sng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1300" b="1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300" b="1" u="sng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1300" b="1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300" b="1" u="sng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1300" b="1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300" b="1" u="sng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1300" b="1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300" b="1" u="sng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1300" b="1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300" b="1" u="sng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1300" b="1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300" b="1" u="sng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1300" b="1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300" b="1" u="sng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1300" b="1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300" b="1" u="sng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1300" b="1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300" b="1" u="sng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1300" b="1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300" b="1" u="sng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1300" b="1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300" b="1" u="sng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1300" b="1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300" b="1" u="sng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1300" b="1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300" b="1" u="sng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1300" b="1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300" b="1" u="sng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1300" b="1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300" b="1" u="sng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1300" b="1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300" b="1" u="sng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1300" b="1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300" b="1" u="sng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1300" b="1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300" b="1" u="sng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1300" b="1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300" b="1" u="sng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1300" b="1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300" b="1" u="sng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1300" b="1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5300" b="1" dirty="0">
                <a:latin typeface="Arial" panose="020B0604020202020204" pitchFamily="34" charset="0"/>
                <a:cs typeface="Arial" panose="020B0604020202020204" pitchFamily="34" charset="0"/>
              </a:rPr>
              <a:t>Obrigada a todos!</a:t>
            </a:r>
            <a:r>
              <a:rPr lang="pt-BR" sz="53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53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3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13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3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13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3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13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3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13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dirty="0"/>
              <a:t/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sz="4800" dirty="0"/>
              <a:t/>
            </a:r>
            <a:br>
              <a:rPr lang="pt-BR" sz="4800" dirty="0"/>
            </a:br>
            <a:r>
              <a:rPr lang="pt-BR" sz="7200" dirty="0"/>
              <a:t/>
            </a:r>
            <a:br>
              <a:rPr lang="pt-BR" sz="7200" dirty="0"/>
            </a:br>
            <a:endParaRPr lang="pt-BR" sz="7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spaço Reservado para Rodapé 6"/>
          <p:cNvSpPr>
            <a:spLocks noGrp="1"/>
          </p:cNvSpPr>
          <p:nvPr>
            <p:ph type="ftr" sz="quarter" idx="11"/>
          </p:nvPr>
        </p:nvSpPr>
        <p:spPr>
          <a:xfrm>
            <a:off x="107504" y="6329213"/>
            <a:ext cx="8928992" cy="556171"/>
          </a:xfrm>
        </p:spPr>
        <p:txBody>
          <a:bodyPr/>
          <a:lstStyle/>
          <a:p>
            <a:r>
              <a:rPr lang="pt-BR" sz="800" dirty="0">
                <a:latin typeface="Arial" panose="020B0604020202020204" pitchFamily="34" charset="0"/>
                <a:cs typeface="Arial" panose="020B0604020202020204" pitchFamily="34" charset="0"/>
              </a:rPr>
              <a:t>Rua José Bonifácio, Nº 37 - Centro – Jacareí – SP CEP: 12327-120</a:t>
            </a:r>
          </a:p>
          <a:p>
            <a:r>
              <a:rPr lang="pt-BR" sz="800" dirty="0">
                <a:latin typeface="Arial" panose="020B0604020202020204" pitchFamily="34" charset="0"/>
                <a:cs typeface="Arial" panose="020B0604020202020204" pitchFamily="34" charset="0"/>
              </a:rPr>
              <a:t>             Telefone: (12) 3951-6402 / 395164-72 / 3961-1053 / 3953-7768 / 3952-7851</a:t>
            </a:r>
            <a:br>
              <a:rPr lang="pt-BR" sz="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800" dirty="0">
                <a:latin typeface="Arial" panose="020B0604020202020204" pitchFamily="34" charset="0"/>
                <a:cs typeface="Arial" panose="020B0604020202020204" pitchFamily="34" charset="0"/>
              </a:rPr>
              <a:t>E-mail: prolar@jacarei.sp.gov.br </a:t>
            </a:r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8A6D8-14A0-4C2E-8115-27C828635C96}" type="slidenum">
              <a:rPr lang="pt-BR" smtClean="0"/>
              <a:t>18</a:t>
            </a:fld>
            <a:endParaRPr lang="pt-B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460" y="260648"/>
            <a:ext cx="6438900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706710" y="1340768"/>
            <a:ext cx="8113762" cy="4968552"/>
          </a:xfrm>
        </p:spPr>
        <p:txBody>
          <a:bodyPr>
            <a:normAutofit fontScale="90000"/>
          </a:bodyPr>
          <a:lstStyle/>
          <a:p>
            <a:pPr lvl="0" algn="l">
              <a:lnSpc>
                <a:spcPct val="150000"/>
              </a:lnSpc>
            </a:pPr>
            <a:r>
              <a:rPr lang="pt-BR" sz="1300" b="1" u="sng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1300" b="1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300" b="1" u="sng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1300" b="1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300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pt-BR" sz="1300" b="1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O QUE É O CMHIS?</a:t>
            </a:r>
            <a:br>
              <a:rPr lang="pt-BR" sz="2000" b="1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3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br>
              <a:rPr lang="pt-BR" sz="13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É  um  instrumento de </a:t>
            </a:r>
            <a:r>
              <a:rPr lang="pt-BR" sz="2000" u="sng" dirty="0">
                <a:latin typeface="Arial" panose="020B0604020202020204" pitchFamily="34" charset="0"/>
                <a:cs typeface="Arial" panose="020B0604020202020204" pitchFamily="34" charset="0"/>
              </a:rPr>
              <a:t>gestão compartilhada 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que  tem  por</a:t>
            </a:r>
            <a:b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finalidade propor e deliberar sobre as diretrizes, programas</a:t>
            </a:r>
            <a:b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e  ações  relacionadas  a área  habitacional, principalmente </a:t>
            </a:r>
            <a:b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para as famílias de baixa renda.</a:t>
            </a:r>
            <a:b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O QUE É GESTÃO COMPARTILHADA?</a:t>
            </a:r>
            <a:br>
              <a:rPr lang="pt-BR" sz="2000" b="1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É  uma gestão participativa e democrática, onde fazem parte diversos segmentos da sociedade.</a:t>
            </a:r>
            <a:b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3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13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3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13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spaço Reservado para Rodapé 6"/>
          <p:cNvSpPr>
            <a:spLocks noGrp="1"/>
          </p:cNvSpPr>
          <p:nvPr>
            <p:ph type="ftr" sz="quarter" idx="11"/>
          </p:nvPr>
        </p:nvSpPr>
        <p:spPr>
          <a:xfrm>
            <a:off x="107504" y="6329213"/>
            <a:ext cx="8928992" cy="556171"/>
          </a:xfrm>
        </p:spPr>
        <p:txBody>
          <a:bodyPr/>
          <a:lstStyle/>
          <a:p>
            <a:r>
              <a:rPr lang="pt-BR" sz="800" dirty="0">
                <a:latin typeface="Arial" panose="020B0604020202020204" pitchFamily="34" charset="0"/>
                <a:cs typeface="Arial" panose="020B0604020202020204" pitchFamily="34" charset="0"/>
              </a:rPr>
              <a:t>Rua José Bonifácio, Nº 37 - Centro – Jacareí – SP CEP: 12327-120</a:t>
            </a:r>
          </a:p>
          <a:p>
            <a:r>
              <a:rPr lang="pt-BR" sz="800" dirty="0">
                <a:latin typeface="Arial" panose="020B0604020202020204" pitchFamily="34" charset="0"/>
                <a:cs typeface="Arial" panose="020B0604020202020204" pitchFamily="34" charset="0"/>
              </a:rPr>
              <a:t>             Telefone: (12) 3951-6402 / 395164-72 / 3961-1053 / 3953-7768 / 3952-7851</a:t>
            </a:r>
            <a:br>
              <a:rPr lang="pt-BR" sz="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800" dirty="0">
                <a:latin typeface="Arial" panose="020B0604020202020204" pitchFamily="34" charset="0"/>
                <a:cs typeface="Arial" panose="020B0604020202020204" pitchFamily="34" charset="0"/>
              </a:rPr>
              <a:t>E-mail: prolar@jacarei.sp.gov.br </a:t>
            </a:r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8A6D8-14A0-4C2E-8115-27C828635C96}" type="slidenum">
              <a:rPr lang="pt-BR" smtClean="0"/>
              <a:t>2</a:t>
            </a:fld>
            <a:endParaRPr lang="pt-B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460" y="260648"/>
            <a:ext cx="6438900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C61624CF-1E16-421C-B46E-352EE70AC0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6256" y="1772816"/>
            <a:ext cx="2061573" cy="2474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86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706710" y="1340768"/>
            <a:ext cx="8113762" cy="4968552"/>
          </a:xfrm>
        </p:spPr>
        <p:txBody>
          <a:bodyPr>
            <a:normAutofit fontScale="90000"/>
          </a:bodyPr>
          <a:lstStyle/>
          <a:p>
            <a:pPr lvl="0" algn="l">
              <a:lnSpc>
                <a:spcPct val="150000"/>
              </a:lnSpc>
            </a:pPr>
            <a:r>
              <a:rPr lang="pt-BR" sz="1300" b="1" u="sng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1300" b="1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300" b="1" u="sng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1300" b="1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300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pt-BR" sz="1300" b="1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COMO SURGIU ESTE CONSELHO?</a:t>
            </a:r>
            <a:br>
              <a:rPr lang="pt-BR" sz="2000" b="1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3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br>
              <a:rPr lang="pt-BR" sz="13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Através da Lei Nº 5.160, de 14 de Fevereiro de 2008, na qual também foi criado o Fundo Municipal de Habitação de Interesse Social – FMHIS.</a:t>
            </a:r>
            <a:b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O QUE UM MEMBRO DO CMHIS PRECISA FAZER?</a:t>
            </a:r>
            <a:br>
              <a:rPr lang="pt-BR" sz="2000" b="1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  		</a:t>
            </a:r>
            <a:b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      Participar de todas as reuniões realizadas;</a:t>
            </a:r>
            <a:b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      Propor e aprovar diretrizes e prioridades;</a:t>
            </a:r>
            <a:b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      Acompanhar  e  fiscalizar as  contas do FMHIS, como também a                                      execução dos programas habitacionais em que haja alocação de recurso do Fundo;</a:t>
            </a:r>
            <a:b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3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13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3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13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spaço Reservado para Rodapé 6"/>
          <p:cNvSpPr>
            <a:spLocks noGrp="1"/>
          </p:cNvSpPr>
          <p:nvPr>
            <p:ph type="ftr" sz="quarter" idx="11"/>
          </p:nvPr>
        </p:nvSpPr>
        <p:spPr>
          <a:xfrm>
            <a:off x="107504" y="6356350"/>
            <a:ext cx="8928992" cy="556171"/>
          </a:xfrm>
        </p:spPr>
        <p:txBody>
          <a:bodyPr/>
          <a:lstStyle/>
          <a:p>
            <a:r>
              <a:rPr lang="pt-BR" sz="800" dirty="0">
                <a:latin typeface="Arial" panose="020B0604020202020204" pitchFamily="34" charset="0"/>
                <a:cs typeface="Arial" panose="020B0604020202020204" pitchFamily="34" charset="0"/>
              </a:rPr>
              <a:t>Rua José Bonifácio, Nº 37 - Centro – Jacareí – SP CEP: 12327-120</a:t>
            </a:r>
          </a:p>
          <a:p>
            <a:r>
              <a:rPr lang="pt-BR" sz="800" dirty="0">
                <a:latin typeface="Arial" panose="020B0604020202020204" pitchFamily="34" charset="0"/>
                <a:cs typeface="Arial" panose="020B0604020202020204" pitchFamily="34" charset="0"/>
              </a:rPr>
              <a:t>             Telefone: (12) 3951-6402 / 395164-72 / 3961-1053 / 3953-7768 / 3952-7851</a:t>
            </a:r>
            <a:br>
              <a:rPr lang="pt-BR" sz="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800" dirty="0">
                <a:latin typeface="Arial" panose="020B0604020202020204" pitchFamily="34" charset="0"/>
                <a:cs typeface="Arial" panose="020B0604020202020204" pitchFamily="34" charset="0"/>
              </a:rPr>
              <a:t>E-mail: prolar@jacarei.sp.gov.br </a:t>
            </a:r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8A6D8-14A0-4C2E-8115-27C828635C96}" type="slidenum">
              <a:rPr lang="pt-BR" smtClean="0"/>
              <a:t>3</a:t>
            </a:fld>
            <a:endParaRPr lang="pt-B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460" y="260648"/>
            <a:ext cx="6438900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eta: Pentágono 2">
            <a:extLst>
              <a:ext uri="{FF2B5EF4-FFF2-40B4-BE49-F238E27FC236}">
                <a16:creationId xmlns:a16="http://schemas.microsoft.com/office/drawing/2014/main" xmlns="" id="{CC87C8E7-FD6F-4EE6-BB0A-EE0B5BC212A7}"/>
              </a:ext>
            </a:extLst>
          </p:cNvPr>
          <p:cNvSpPr/>
          <p:nvPr/>
        </p:nvSpPr>
        <p:spPr>
          <a:xfrm>
            <a:off x="755576" y="4221088"/>
            <a:ext cx="330336" cy="144016"/>
          </a:xfrm>
          <a:prstGeom prst="homePlat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Seta: Pentágono 8">
            <a:extLst>
              <a:ext uri="{FF2B5EF4-FFF2-40B4-BE49-F238E27FC236}">
                <a16:creationId xmlns:a16="http://schemas.microsoft.com/office/drawing/2014/main" xmlns="" id="{336B7945-8262-4716-B437-42F1DC46FFE0}"/>
              </a:ext>
            </a:extLst>
          </p:cNvPr>
          <p:cNvSpPr/>
          <p:nvPr/>
        </p:nvSpPr>
        <p:spPr>
          <a:xfrm flipV="1">
            <a:off x="755576" y="4618685"/>
            <a:ext cx="330336" cy="144016"/>
          </a:xfrm>
          <a:prstGeom prst="homePlat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Seta: Pentágono 9">
            <a:extLst>
              <a:ext uri="{FF2B5EF4-FFF2-40B4-BE49-F238E27FC236}">
                <a16:creationId xmlns:a16="http://schemas.microsoft.com/office/drawing/2014/main" xmlns="" id="{82A804C5-C397-4D38-BF23-4B2928088955}"/>
              </a:ext>
            </a:extLst>
          </p:cNvPr>
          <p:cNvSpPr/>
          <p:nvPr/>
        </p:nvSpPr>
        <p:spPr>
          <a:xfrm>
            <a:off x="755576" y="5013176"/>
            <a:ext cx="330336" cy="144016"/>
          </a:xfrm>
          <a:prstGeom prst="homePlat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1B2E5BAF-FB06-4C05-A383-D27A35A18E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1565" y="2996952"/>
            <a:ext cx="2762435" cy="1952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009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706710" y="1340768"/>
            <a:ext cx="8113762" cy="4968552"/>
          </a:xfrm>
        </p:spPr>
        <p:txBody>
          <a:bodyPr>
            <a:normAutofit fontScale="90000"/>
          </a:bodyPr>
          <a:lstStyle/>
          <a:p>
            <a:pPr lvl="0" algn="l">
              <a:lnSpc>
                <a:spcPct val="150000"/>
              </a:lnSpc>
            </a:pPr>
            <a:r>
              <a:rPr lang="pt-BR" sz="1300" b="1" u="sng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1300" b="1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300" b="1" u="sng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1300" b="1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300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pt-BR" sz="1300" b="1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COMO É A COMPOSIÇÃO DESTE CONSELHO?</a:t>
            </a:r>
            <a:br>
              <a:rPr lang="pt-BR" sz="2000" b="1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3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br>
              <a:rPr lang="pt-BR" sz="13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I- Presidente da Fundação Pró-Lar – exercerá a presidência;</a:t>
            </a:r>
            <a:b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II – Secretaria de Infraestrutura – exercerá a vice presidência;</a:t>
            </a:r>
            <a:b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III – Secretaria de Planejamento;</a:t>
            </a:r>
            <a:b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IV – Secretaria de Meio Ambiente;</a:t>
            </a:r>
            <a:b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V – Secretaria de Assistência Social e Cidadania;</a:t>
            </a:r>
            <a:b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3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13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3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13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spaço Reservado para Rodapé 6"/>
          <p:cNvSpPr>
            <a:spLocks noGrp="1"/>
          </p:cNvSpPr>
          <p:nvPr>
            <p:ph type="ftr" sz="quarter" idx="11"/>
          </p:nvPr>
        </p:nvSpPr>
        <p:spPr>
          <a:xfrm>
            <a:off x="107504" y="6329213"/>
            <a:ext cx="8928992" cy="556171"/>
          </a:xfrm>
        </p:spPr>
        <p:txBody>
          <a:bodyPr/>
          <a:lstStyle/>
          <a:p>
            <a:r>
              <a:rPr lang="pt-BR" sz="800" dirty="0">
                <a:latin typeface="Arial" panose="020B0604020202020204" pitchFamily="34" charset="0"/>
                <a:cs typeface="Arial" panose="020B0604020202020204" pitchFamily="34" charset="0"/>
              </a:rPr>
              <a:t>Rua José Bonifácio, Nº 37 - Centro – Jacareí – SP CEP: 12327-120</a:t>
            </a:r>
          </a:p>
          <a:p>
            <a:r>
              <a:rPr lang="pt-BR" sz="800" dirty="0">
                <a:latin typeface="Arial" panose="020B0604020202020204" pitchFamily="34" charset="0"/>
                <a:cs typeface="Arial" panose="020B0604020202020204" pitchFamily="34" charset="0"/>
              </a:rPr>
              <a:t>             Telefone: (12) 3951-6402 / 395164-72 / 3961-1053 / 3953-7768 / 3952-7851</a:t>
            </a:r>
            <a:br>
              <a:rPr lang="pt-BR" sz="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800" dirty="0">
                <a:latin typeface="Arial" panose="020B0604020202020204" pitchFamily="34" charset="0"/>
                <a:cs typeface="Arial" panose="020B0604020202020204" pitchFamily="34" charset="0"/>
              </a:rPr>
              <a:t>E-mail: prolar@jacarei.sp.gov.br </a:t>
            </a:r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8A6D8-14A0-4C2E-8115-27C828635C96}" type="slidenum">
              <a:rPr lang="pt-BR" smtClean="0"/>
              <a:t>4</a:t>
            </a:fld>
            <a:endParaRPr lang="pt-B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460" y="260648"/>
            <a:ext cx="6438900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FD0B4A4A-9152-4015-AC85-D18CD81024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7436" y="3429000"/>
            <a:ext cx="3189060" cy="2551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226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706710" y="1340768"/>
            <a:ext cx="8113762" cy="4968552"/>
          </a:xfrm>
        </p:spPr>
        <p:txBody>
          <a:bodyPr>
            <a:normAutofit fontScale="90000"/>
          </a:bodyPr>
          <a:lstStyle/>
          <a:p>
            <a:pPr lvl="0" algn="l">
              <a:lnSpc>
                <a:spcPct val="150000"/>
              </a:lnSpc>
            </a:pPr>
            <a:r>
              <a:rPr lang="pt-BR" sz="1300" b="1" u="sng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1300" b="1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300" b="1" u="sng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1300" b="1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300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pt-BR" sz="1300" b="1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COMO É A COMPOSIÇÃO DESTE CONSELHO?</a:t>
            </a:r>
            <a:br>
              <a:rPr lang="pt-BR" sz="2000" b="1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3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br>
              <a:rPr lang="pt-BR" sz="13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VI – Câmara Municipal de Jacareí;</a:t>
            </a:r>
            <a:b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VII – Caixa Econômica Federal;</a:t>
            </a:r>
            <a:b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VIII – </a:t>
            </a:r>
            <a:r>
              <a:rPr lang="pt-BR" sz="2000" b="1" dirty="0"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03 (três) representantes de movimentos da causa habitacional (MCMV,   Regularização Fundiária e Associação de Moradores);</a:t>
            </a:r>
            <a:r>
              <a:rPr lang="pt-BR" sz="20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0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IX – Associação de Engenheiros e Arquitetos de Jacareí;</a:t>
            </a:r>
            <a:b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X – Sindicato dos Trabalhadores da Construção Civil de Jacareí;</a:t>
            </a:r>
            <a:r>
              <a:rPr lang="pt-BR" sz="13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13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3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13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spaço Reservado para Rodapé 6"/>
          <p:cNvSpPr>
            <a:spLocks noGrp="1"/>
          </p:cNvSpPr>
          <p:nvPr>
            <p:ph type="ftr" sz="quarter" idx="11"/>
          </p:nvPr>
        </p:nvSpPr>
        <p:spPr>
          <a:xfrm>
            <a:off x="107504" y="6329213"/>
            <a:ext cx="8928992" cy="556171"/>
          </a:xfrm>
        </p:spPr>
        <p:txBody>
          <a:bodyPr/>
          <a:lstStyle/>
          <a:p>
            <a:r>
              <a:rPr lang="pt-BR" sz="800" dirty="0">
                <a:latin typeface="Arial" panose="020B0604020202020204" pitchFamily="34" charset="0"/>
                <a:cs typeface="Arial" panose="020B0604020202020204" pitchFamily="34" charset="0"/>
              </a:rPr>
              <a:t>Rua José Bonifácio, Nº 37 - Centro – Jacareí – SP CEP: 12327-120</a:t>
            </a:r>
          </a:p>
          <a:p>
            <a:r>
              <a:rPr lang="pt-BR" sz="800" dirty="0">
                <a:latin typeface="Arial" panose="020B0604020202020204" pitchFamily="34" charset="0"/>
                <a:cs typeface="Arial" panose="020B0604020202020204" pitchFamily="34" charset="0"/>
              </a:rPr>
              <a:t>             Telefone: (12) 3951-6402 / 395164-72 / 3961-1053 / 3953-7768 / 3952-7851</a:t>
            </a:r>
            <a:br>
              <a:rPr lang="pt-BR" sz="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800" dirty="0">
                <a:latin typeface="Arial" panose="020B0604020202020204" pitchFamily="34" charset="0"/>
                <a:cs typeface="Arial" panose="020B0604020202020204" pitchFamily="34" charset="0"/>
              </a:rPr>
              <a:t>E-mail: prolar@jacarei.sp.gov.br </a:t>
            </a:r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8A6D8-14A0-4C2E-8115-27C828635C96}" type="slidenum">
              <a:rPr lang="pt-BR" smtClean="0"/>
              <a:t>5</a:t>
            </a:fld>
            <a:endParaRPr lang="pt-B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460" y="260648"/>
            <a:ext cx="6438900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5106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706710" y="1340768"/>
            <a:ext cx="8113762" cy="4968552"/>
          </a:xfrm>
        </p:spPr>
        <p:txBody>
          <a:bodyPr>
            <a:normAutofit fontScale="90000"/>
          </a:bodyPr>
          <a:lstStyle/>
          <a:p>
            <a:pPr marL="92075" lvl="0" indent="-9525" algn="l">
              <a:lnSpc>
                <a:spcPct val="150000"/>
              </a:lnSpc>
            </a:pPr>
            <a:r>
              <a:rPr lang="pt-BR" sz="1300" b="1" u="sng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1300" b="1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300" b="1" u="sng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1300" b="1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300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pt-BR" sz="1300" b="1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OBSERVAÇÕES</a:t>
            </a:r>
            <a:br>
              <a:rPr lang="pt-BR" sz="2000" b="1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3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br>
              <a:rPr lang="pt-BR" sz="13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- Cada entidade ou órgão será representada por</a:t>
            </a:r>
            <a:b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  um titular e um suplente;</a:t>
            </a:r>
            <a:b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- O mandato será de 02(dois) anos, podendo ser </a:t>
            </a:r>
            <a:b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 renovado uma única vez;</a:t>
            </a:r>
            <a:b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- ¼  (um quarto)  das  vagas  deverá  ser composta  por representantes de                                                     movimentos populares;</a:t>
            </a:r>
            <a:b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- Na falta de representatividade da AEAJ e Sindicato dos Trabalhadores da        Construção Civil, a vaga poderá ser ocupada por outro representante da causa habitacional (MCMV, RF ou loteamento irregular);</a:t>
            </a:r>
            <a:b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- A função de conselheiro não será remunerada.</a:t>
            </a:r>
            <a:b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3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13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3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13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spaço Reservado para Rodapé 6"/>
          <p:cNvSpPr>
            <a:spLocks noGrp="1"/>
          </p:cNvSpPr>
          <p:nvPr>
            <p:ph type="ftr" sz="quarter" idx="11"/>
          </p:nvPr>
        </p:nvSpPr>
        <p:spPr>
          <a:xfrm>
            <a:off x="107504" y="6329213"/>
            <a:ext cx="8928992" cy="556171"/>
          </a:xfrm>
        </p:spPr>
        <p:txBody>
          <a:bodyPr/>
          <a:lstStyle/>
          <a:p>
            <a:r>
              <a:rPr lang="pt-BR" sz="800" dirty="0">
                <a:latin typeface="Arial" panose="020B0604020202020204" pitchFamily="34" charset="0"/>
                <a:cs typeface="Arial" panose="020B0604020202020204" pitchFamily="34" charset="0"/>
              </a:rPr>
              <a:t>Rua José Bonifácio, Nº 37 - Centro – Jacareí – SP CEP: 12327-120</a:t>
            </a:r>
          </a:p>
          <a:p>
            <a:r>
              <a:rPr lang="pt-BR" sz="800" dirty="0">
                <a:latin typeface="Arial" panose="020B0604020202020204" pitchFamily="34" charset="0"/>
                <a:cs typeface="Arial" panose="020B0604020202020204" pitchFamily="34" charset="0"/>
              </a:rPr>
              <a:t>             Telefone: (12) 3951-6402 / 395164-72 / 3961-1053 / 3953-7768 / 3952-7851</a:t>
            </a:r>
            <a:br>
              <a:rPr lang="pt-BR" sz="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800" dirty="0">
                <a:latin typeface="Arial" panose="020B0604020202020204" pitchFamily="34" charset="0"/>
                <a:cs typeface="Arial" panose="020B0604020202020204" pitchFamily="34" charset="0"/>
              </a:rPr>
              <a:t>E-mail: prolar@jacarei.sp.gov.br </a:t>
            </a:r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8A6D8-14A0-4C2E-8115-27C828635C96}" type="slidenum">
              <a:rPr lang="pt-BR" smtClean="0"/>
              <a:t>6</a:t>
            </a:fld>
            <a:endParaRPr lang="pt-B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460" y="260648"/>
            <a:ext cx="6438900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FCC48412-2E00-4EDC-807A-09DEF72434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0192" y="1411485"/>
            <a:ext cx="2340868" cy="2137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205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706710" y="1340768"/>
            <a:ext cx="8113762" cy="4968552"/>
          </a:xfrm>
        </p:spPr>
        <p:txBody>
          <a:bodyPr>
            <a:normAutofit fontScale="90000"/>
          </a:bodyPr>
          <a:lstStyle/>
          <a:p>
            <a:pPr marL="92075" lvl="0" indent="-9525" algn="l">
              <a:lnSpc>
                <a:spcPct val="150000"/>
              </a:lnSpc>
            </a:pPr>
            <a:r>
              <a:rPr lang="pt-BR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OBSERVAÇÕES</a:t>
            </a:r>
            <a:br>
              <a:rPr lang="pt-BR" sz="2000" b="1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3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br>
              <a:rPr lang="pt-BR" sz="13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Conforme Decreto  Nº 839, de 22 Agosto de 2019, a 	ocupação de vagas destinadas a sociedade civil veda:</a:t>
            </a:r>
            <a:b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			I – servidores ocupantes de cargos em comissão 			ou função de confiança;</a:t>
            </a:r>
            <a:b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			II – parente em linha direta ou colateral;</a:t>
            </a:r>
            <a:b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			III – servidores efetivos nos conselhos vinculados 			a sua respectiva Secretaria, Autarquia ou 				Fundação.</a:t>
            </a:r>
            <a:r>
              <a:rPr lang="pt-BR" sz="13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13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spaço Reservado para Rodapé 6"/>
          <p:cNvSpPr>
            <a:spLocks noGrp="1"/>
          </p:cNvSpPr>
          <p:nvPr>
            <p:ph type="ftr" sz="quarter" idx="11"/>
          </p:nvPr>
        </p:nvSpPr>
        <p:spPr>
          <a:xfrm>
            <a:off x="107504" y="6329213"/>
            <a:ext cx="8928992" cy="556171"/>
          </a:xfrm>
        </p:spPr>
        <p:txBody>
          <a:bodyPr/>
          <a:lstStyle/>
          <a:p>
            <a:r>
              <a:rPr lang="pt-BR" sz="800" dirty="0">
                <a:latin typeface="Arial" panose="020B0604020202020204" pitchFamily="34" charset="0"/>
                <a:cs typeface="Arial" panose="020B0604020202020204" pitchFamily="34" charset="0"/>
              </a:rPr>
              <a:t>Rua José Bonifácio, Nº 37 - Centro – Jacareí – SP CEP: 12327-120</a:t>
            </a:r>
          </a:p>
          <a:p>
            <a:r>
              <a:rPr lang="pt-BR" sz="800" dirty="0">
                <a:latin typeface="Arial" panose="020B0604020202020204" pitchFamily="34" charset="0"/>
                <a:cs typeface="Arial" panose="020B0604020202020204" pitchFamily="34" charset="0"/>
              </a:rPr>
              <a:t>             Telefone: (12) 3951-6402 / 395164-72 / 3961-1053 / 3953-7768 / 3952-7851</a:t>
            </a:r>
            <a:br>
              <a:rPr lang="pt-BR" sz="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800" dirty="0">
                <a:latin typeface="Arial" panose="020B0604020202020204" pitchFamily="34" charset="0"/>
                <a:cs typeface="Arial" panose="020B0604020202020204" pitchFamily="34" charset="0"/>
              </a:rPr>
              <a:t>E-mail: prolar@jacarei.sp.gov.br </a:t>
            </a:r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8A6D8-14A0-4C2E-8115-27C828635C96}" type="slidenum">
              <a:rPr lang="pt-BR" smtClean="0"/>
              <a:t>7</a:t>
            </a:fld>
            <a:endParaRPr lang="pt-B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460" y="260648"/>
            <a:ext cx="6438900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F189F704-A1FE-4B1F-898A-D876EF5904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584" y="3140968"/>
            <a:ext cx="2343150" cy="195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8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706710" y="1340768"/>
            <a:ext cx="8113762" cy="4968552"/>
          </a:xfrm>
        </p:spPr>
        <p:txBody>
          <a:bodyPr>
            <a:normAutofit fontScale="90000"/>
          </a:bodyPr>
          <a:lstStyle/>
          <a:p>
            <a:pPr marL="92075" lvl="0" indent="-9525" algn="l">
              <a:lnSpc>
                <a:spcPct val="150000"/>
              </a:lnSpc>
            </a:pPr>
            <a:r>
              <a:rPr lang="pt-BR" sz="1300" b="1" u="sng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1300" b="1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300" b="1" u="sng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1300" b="1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300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pt-BR" sz="1300" b="1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O PROCESSO DE ESCOLHA DOS MEMBROS</a:t>
            </a:r>
            <a:br>
              <a:rPr lang="pt-BR" sz="2000" b="1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	 		</a:t>
            </a:r>
            <a:r>
              <a:rPr lang="pt-BR" sz="13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- As reuniões que serão realizadas nos bairros, 			vão eleger candidatos que concorrerão a vaga;</a:t>
            </a:r>
            <a:b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			- Poderá  ser  um  participante da  comissão de moradores existente ou qualquer outra pessoa, porém se no bairro muitos </a:t>
            </a:r>
            <a:b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se candidatarem, deverão  escolher  preferencialmente  apenas  2 (dois) candidatos, que serão o titular e suplente;</a:t>
            </a:r>
            <a:b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- Dia </a:t>
            </a:r>
            <a:r>
              <a:rPr lang="pt-BR" sz="2000" u="sng" dirty="0">
                <a:latin typeface="Arial" panose="020B0604020202020204" pitchFamily="34" charset="0"/>
                <a:cs typeface="Arial" panose="020B0604020202020204" pitchFamily="34" charset="0"/>
              </a:rPr>
              <a:t>01/10/19 às 19h00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– Audiência Pública na Câmara Municipal;</a:t>
            </a:r>
            <a:b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- Ficha de inscrição entregar até </a:t>
            </a:r>
            <a:r>
              <a:rPr lang="pt-BR" sz="2000" u="sng" dirty="0">
                <a:latin typeface="Arial" panose="020B0604020202020204" pitchFamily="34" charset="0"/>
                <a:cs typeface="Arial" panose="020B0604020202020204" pitchFamily="34" charset="0"/>
              </a:rPr>
              <a:t>04/10/19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na Fundação Pró-Lar;</a:t>
            </a:r>
            <a:b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- Dia  </a:t>
            </a:r>
            <a:r>
              <a:rPr lang="pt-BR" sz="2000" u="sng" dirty="0">
                <a:latin typeface="Arial" panose="020B0604020202020204" pitchFamily="34" charset="0"/>
                <a:cs typeface="Arial" panose="020B0604020202020204" pitchFamily="34" charset="0"/>
              </a:rPr>
              <a:t>26/10/19  das  9h00 às 16h00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será  realizada  a  eleição  geral na Câmara  Municipal, onde todos   deverão  comparecer  e  votar  em  seu representante.</a:t>
            </a:r>
            <a:b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3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13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spaço Reservado para Rodapé 6"/>
          <p:cNvSpPr>
            <a:spLocks noGrp="1"/>
          </p:cNvSpPr>
          <p:nvPr>
            <p:ph type="ftr" sz="quarter" idx="11"/>
          </p:nvPr>
        </p:nvSpPr>
        <p:spPr>
          <a:xfrm>
            <a:off x="107504" y="6329213"/>
            <a:ext cx="8928992" cy="556171"/>
          </a:xfrm>
        </p:spPr>
        <p:txBody>
          <a:bodyPr/>
          <a:lstStyle/>
          <a:p>
            <a:r>
              <a:rPr lang="pt-BR" sz="800" dirty="0">
                <a:latin typeface="Arial" panose="020B0604020202020204" pitchFamily="34" charset="0"/>
                <a:cs typeface="Arial" panose="020B0604020202020204" pitchFamily="34" charset="0"/>
              </a:rPr>
              <a:t>Rua José Bonifácio, Nº 37 - Centro – Jacareí – SP CEP: 12327-120</a:t>
            </a:r>
          </a:p>
          <a:p>
            <a:r>
              <a:rPr lang="pt-BR" sz="800" dirty="0">
                <a:latin typeface="Arial" panose="020B0604020202020204" pitchFamily="34" charset="0"/>
                <a:cs typeface="Arial" panose="020B0604020202020204" pitchFamily="34" charset="0"/>
              </a:rPr>
              <a:t>             Telefone: (12) 3951-6402 / 395164-72 / 3961-1053 / 3953-7768 / 3952-7851</a:t>
            </a:r>
            <a:br>
              <a:rPr lang="pt-BR" sz="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800" dirty="0">
                <a:latin typeface="Arial" panose="020B0604020202020204" pitchFamily="34" charset="0"/>
                <a:cs typeface="Arial" panose="020B0604020202020204" pitchFamily="34" charset="0"/>
              </a:rPr>
              <a:t>E-mail: prolar@jacarei.sp.gov.br </a:t>
            </a:r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8A6D8-14A0-4C2E-8115-27C828635C96}" type="slidenum">
              <a:rPr lang="pt-BR" smtClean="0"/>
              <a:t>8</a:t>
            </a:fld>
            <a:endParaRPr lang="pt-B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460" y="260648"/>
            <a:ext cx="6438900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EDAF6DB4-9EA0-4AC3-9DEE-DF3EC94BBD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5616" y="1772816"/>
            <a:ext cx="1908211" cy="1368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865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Rodapé 6"/>
          <p:cNvSpPr>
            <a:spLocks noGrp="1"/>
          </p:cNvSpPr>
          <p:nvPr>
            <p:ph type="ftr" sz="quarter" idx="11"/>
          </p:nvPr>
        </p:nvSpPr>
        <p:spPr>
          <a:xfrm>
            <a:off x="107504" y="6329213"/>
            <a:ext cx="8928992" cy="556171"/>
          </a:xfrm>
        </p:spPr>
        <p:txBody>
          <a:bodyPr/>
          <a:lstStyle/>
          <a:p>
            <a:r>
              <a:rPr lang="pt-BR" sz="800" dirty="0">
                <a:latin typeface="Arial" panose="020B0604020202020204" pitchFamily="34" charset="0"/>
                <a:cs typeface="Arial" panose="020B0604020202020204" pitchFamily="34" charset="0"/>
              </a:rPr>
              <a:t>Rua José Bonifácio, Nº 37 - Centro – Jacareí – SP CEP: 12327-120</a:t>
            </a:r>
          </a:p>
          <a:p>
            <a:r>
              <a:rPr lang="pt-BR" sz="800" dirty="0">
                <a:latin typeface="Arial" panose="020B0604020202020204" pitchFamily="34" charset="0"/>
                <a:cs typeface="Arial" panose="020B0604020202020204" pitchFamily="34" charset="0"/>
              </a:rPr>
              <a:t>             Telefone: (12) 3951-6402 / 395164-72 / 3961-1053 / 3953-7768 / 3952-7851</a:t>
            </a:r>
            <a:br>
              <a:rPr lang="pt-BR" sz="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800" dirty="0">
                <a:latin typeface="Arial" panose="020B0604020202020204" pitchFamily="34" charset="0"/>
                <a:cs typeface="Arial" panose="020B0604020202020204" pitchFamily="34" charset="0"/>
              </a:rPr>
              <a:t>E-mail: prolar@jacarei.sp.gov.br </a:t>
            </a:r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8A6D8-14A0-4C2E-8115-27C828635C96}" type="slidenum">
              <a:rPr lang="pt-BR" smtClean="0"/>
              <a:t>9</a:t>
            </a:fld>
            <a:endParaRPr lang="pt-B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460" y="260648"/>
            <a:ext cx="6438900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ítulo 4">
            <a:extLst>
              <a:ext uri="{FF2B5EF4-FFF2-40B4-BE49-F238E27FC236}">
                <a16:creationId xmlns:a16="http://schemas.microsoft.com/office/drawing/2014/main" xmlns="" id="{CF179BBE-908D-4742-AD21-3ABFA5103B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6710" y="1052736"/>
            <a:ext cx="7772400" cy="1470025"/>
          </a:xfrm>
        </p:spPr>
        <p:txBody>
          <a:bodyPr>
            <a:normAutofit/>
          </a:bodyPr>
          <a:lstStyle/>
          <a:p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REUNIÕES PREPARATÓRIAS - CMHIS</a:t>
            </a:r>
            <a:endParaRPr lang="pt-BR" sz="3200" dirty="0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40BB9F4E-053C-416E-97B6-5A5D2A3E3D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478" y="2132856"/>
            <a:ext cx="7769722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49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869</TotalTime>
  <Words>584</Words>
  <Application>Microsoft Office PowerPoint</Application>
  <PresentationFormat>Apresentação na tela (4:3)</PresentationFormat>
  <Paragraphs>82</Paragraphs>
  <Slides>18</Slides>
  <Notes>18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21" baseType="lpstr">
      <vt:lpstr>Arial</vt:lpstr>
      <vt:lpstr>Calibri</vt:lpstr>
      <vt:lpstr>Tema do Office</vt:lpstr>
      <vt:lpstr>CONSELHO MUNICIPAL DE   HABITAÇÃO DE INTERESSE SOCIAL </vt:lpstr>
      <vt:lpstr>    O QUE É O CMHIS?   É  um  instrumento de gestão compartilhada  que  tem  por finalidade propor e deliberar sobre as diretrizes, programas e  ações  relacionadas  a área  habitacional, principalmente  para as famílias de baixa renda.  O QUE É GESTÃO COMPARTILHADA?  É  uma gestão participativa e democrática, onde fazem parte diversos segmentos da sociedade.     </vt:lpstr>
      <vt:lpstr>    COMO SURGIU ESTE CONSELHO?   Através da Lei Nº 5.160, de 14 de Fevereiro de 2008, na qual também foi criado o Fundo Municipal de Habitação de Interesse Social – FMHIS.  O QUE UM MEMBRO DO CMHIS PRECISA FAZER?              Participar de todas as reuniões realizadas;        Propor e aprovar diretrizes e prioridades;        Acompanhar  e  fiscalizar as  contas do FMHIS, como também a                                      execução dos programas habitacionais em que haja alocação de recurso do Fundo;    </vt:lpstr>
      <vt:lpstr>    COMO É A COMPOSIÇÃO DESTE CONSELHO?   I- Presidente da Fundação Pró-Lar – exercerá a presidência;  II – Secretaria de Infraestrutura – exercerá a vice presidência;  III – Secretaria de Planejamento;  IV – Secretaria de Meio Ambiente;  V – Secretaria de Assistência Social e Cidadania;    </vt:lpstr>
      <vt:lpstr>    COMO É A COMPOSIÇÃO DESTE CONSELHO?   VI – Câmara Municipal de Jacareí;  VII – Caixa Econômica Federal;  VIII – 03 (três) representantes de movimentos da causa habitacional (MCMV,   Regularização Fundiária e Associação de Moradores);  IX – Associação de Engenheiros e Arquitetos de Jacareí;  X – Sindicato dos Trabalhadores da Construção Civil de Jacareí;   </vt:lpstr>
      <vt:lpstr>    OBSERVAÇÕES   - Cada entidade ou órgão será representada por    um titular e um suplente; - O mandato será de 02(dois) anos, podendo ser    renovado uma única vez; - ¼  (um quarto)  das  vagas  deverá  ser composta  por representantes de                                                     movimentos populares; - Na falta de representatividade da AEAJ e Sindicato dos Trabalhadores da        Construção Civil, a vaga poderá ser ocupada por outro representante da causa habitacional (MCMV, RF ou loteamento irregular); - A função de conselheiro não será remunerada.    </vt:lpstr>
      <vt:lpstr>OBSERVAÇÕES   Conforme Decreto  Nº 839, de 22 Agosto de 2019, a  ocupação de vagas destinadas a sociedade civil veda:    I – servidores ocupantes de cargos em comissão    ou função de confiança;     II – parente em linha direta ou colateral;     III – servidores efetivos nos conselhos vinculados    a sua respectiva Secretaria, Autarquia ou     Fundação. </vt:lpstr>
      <vt:lpstr>    O PROCESSO DE ESCOLHA DOS MEMBROS      - As reuniões que serão realizadas nos bairros,    vão eleger candidatos que concorrerão a vaga;    - Poderá  ser  um  participante da  comissão de moradores existente ou qualquer outra pessoa, porém se no bairro muitos  se candidatarem, deverão  escolher  preferencialmente  apenas  2 (dois) candidatos, que serão o titular e suplente; - Dia 01/10/19 às 19h00 – Audiência Pública na Câmara Municipal; - Ficha de inscrição entregar até 04/10/19 na Fundação Pró-Lar; - Dia  26/10/19  das  9h00 às 16h00 será  realizada  a  eleição  geral na Câmara  Municipal, onde todos   deverão  comparecer  e  votar  em  seu representante.   </vt:lpstr>
      <vt:lpstr>REUNIÕES PREPARATÓRIAS - CMHIS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                      Obrigada a todos!       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REGULARIZAÇÃO FUNDIÁRIA   FUNDAÇÃO PRÓ-LAR DE JACAREÍ</dc:title>
  <dc:creator>dto_goperacional</dc:creator>
  <cp:lastModifiedBy>Floripa</cp:lastModifiedBy>
  <cp:revision>270</cp:revision>
  <cp:lastPrinted>2019-10-01T16:23:32Z</cp:lastPrinted>
  <dcterms:created xsi:type="dcterms:W3CDTF">2017-07-14T11:50:00Z</dcterms:created>
  <dcterms:modified xsi:type="dcterms:W3CDTF">2019-10-01T19:23:11Z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1046-10.2.0.7587</vt:lpwstr>
  </property>
</Properties>
</file>