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369" r:id="rId2"/>
    <p:sldId id="291" r:id="rId3"/>
    <p:sldId id="292" r:id="rId4"/>
    <p:sldId id="293" r:id="rId5"/>
    <p:sldId id="257" r:id="rId6"/>
    <p:sldId id="258" r:id="rId7"/>
    <p:sldId id="270" r:id="rId8"/>
    <p:sldId id="399" r:id="rId9"/>
    <p:sldId id="370" r:id="rId10"/>
    <p:sldId id="400" r:id="rId11"/>
    <p:sldId id="371" r:id="rId12"/>
    <p:sldId id="401" r:id="rId13"/>
    <p:sldId id="373" r:id="rId14"/>
    <p:sldId id="402" r:id="rId15"/>
    <p:sldId id="372" r:id="rId16"/>
    <p:sldId id="403" r:id="rId17"/>
    <p:sldId id="374" r:id="rId18"/>
    <p:sldId id="404" r:id="rId19"/>
    <p:sldId id="375" r:id="rId20"/>
    <p:sldId id="405" r:id="rId21"/>
    <p:sldId id="376" r:id="rId22"/>
    <p:sldId id="406" r:id="rId23"/>
    <p:sldId id="377" r:id="rId24"/>
    <p:sldId id="407" r:id="rId25"/>
    <p:sldId id="378" r:id="rId26"/>
    <p:sldId id="408" r:id="rId27"/>
    <p:sldId id="379" r:id="rId28"/>
    <p:sldId id="409" r:id="rId29"/>
    <p:sldId id="380" r:id="rId30"/>
    <p:sldId id="410" r:id="rId31"/>
    <p:sldId id="381" r:id="rId32"/>
    <p:sldId id="411" r:id="rId33"/>
    <p:sldId id="382" r:id="rId34"/>
    <p:sldId id="412" r:id="rId35"/>
    <p:sldId id="383" r:id="rId36"/>
    <p:sldId id="413" r:id="rId37"/>
    <p:sldId id="384" r:id="rId38"/>
    <p:sldId id="414" r:id="rId39"/>
    <p:sldId id="385" r:id="rId40"/>
    <p:sldId id="415" r:id="rId41"/>
    <p:sldId id="386" r:id="rId42"/>
    <p:sldId id="416" r:id="rId43"/>
    <p:sldId id="387" r:id="rId44"/>
    <p:sldId id="417" r:id="rId45"/>
    <p:sldId id="388" r:id="rId46"/>
    <p:sldId id="418" r:id="rId47"/>
    <p:sldId id="389" r:id="rId48"/>
    <p:sldId id="346" r:id="rId49"/>
    <p:sldId id="347" r:id="rId50"/>
    <p:sldId id="390" r:id="rId51"/>
    <p:sldId id="397" r:id="rId52"/>
    <p:sldId id="398" r:id="rId53"/>
    <p:sldId id="419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eus A. R. Silva" initials="MARS" lastIdx="1" clrIdx="0">
    <p:extLst>
      <p:ext uri="{19B8F6BF-5375-455C-9EA6-DF929625EA0E}">
        <p15:presenceInfo xmlns:p15="http://schemas.microsoft.com/office/powerpoint/2012/main" userId="b51f31eae91c95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us\Documents\A%20MATHEUS\A%20IFSP\Qualidade%20dos%20servi&#231;os%20de%20&#244;nibus\Relat&#243;rio%20de%20pesquisa\Gr&#225;ficos%201&#186;S2019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Os pontos de ônibus são próximos da sua casa/trabalho.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Gráficos!$A$17:$A$21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Gráficos!$B$17:$B$21</c:f>
              <c:numCache>
                <c:formatCode>0.00%</c:formatCode>
                <c:ptCount val="5"/>
                <c:pt idx="0">
                  <c:v>3.5634743875278395E-2</c:v>
                </c:pt>
                <c:pt idx="1">
                  <c:v>8.2405345211581285E-2</c:v>
                </c:pt>
                <c:pt idx="2">
                  <c:v>4.4543429844097994E-3</c:v>
                </c:pt>
                <c:pt idx="3">
                  <c:v>0.37416481069042318</c:v>
                </c:pt>
                <c:pt idx="4">
                  <c:v>0.5033407572383074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A9-4502-AA21-27BEDAF5C5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55624"/>
        <c:axId val="430363168"/>
      </c:barChart>
      <c:catAx>
        <c:axId val="43035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63168"/>
        <c:crosses val="autoZero"/>
        <c:auto val="1"/>
        <c:lblAlgn val="ctr"/>
        <c:lblOffset val="100"/>
        <c:noMultiLvlLbl val="0"/>
      </c:catAx>
      <c:valAx>
        <c:axId val="43036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55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8928258967629044E-2"/>
          <c:y val="0.19486111111111112"/>
          <c:w val="0.8966272965879265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Comparativo!$B$10</c:f>
              <c:strCache>
                <c:ptCount val="1"/>
                <c:pt idx="0">
                  <c:v>Quando você tem pressa, você utiliza o ônibus.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Comparativo!$C$9:$E$9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Comparativo!$C$10:$E$10</c:f>
              <c:numCache>
                <c:formatCode>General</c:formatCode>
                <c:ptCount val="3"/>
                <c:pt idx="0">
                  <c:v>3.64</c:v>
                </c:pt>
                <c:pt idx="1">
                  <c:v>3.3</c:v>
                </c:pt>
                <c:pt idx="2">
                  <c:v>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8-4CE3-8751-9533200BB90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2488264"/>
        <c:axId val="352485968"/>
      </c:barChart>
      <c:catAx>
        <c:axId val="352488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2485968"/>
        <c:crosses val="autoZero"/>
        <c:auto val="1"/>
        <c:lblAlgn val="ctr"/>
        <c:lblOffset val="100"/>
        <c:noMultiLvlLbl val="0"/>
      </c:catAx>
      <c:valAx>
        <c:axId val="35248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2488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 serviço de ônibus no horário de pico lhe atende bem.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Gráficos!$A$103:$A$107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Gráficos!$B$103:$B$107</c:f>
              <c:numCache>
                <c:formatCode>0.00%</c:formatCode>
                <c:ptCount val="5"/>
                <c:pt idx="0">
                  <c:v>0.17002237136465326</c:v>
                </c:pt>
                <c:pt idx="1">
                  <c:v>0.15212527964205816</c:v>
                </c:pt>
                <c:pt idx="2">
                  <c:v>6.0402684563758392E-2</c:v>
                </c:pt>
                <c:pt idx="3">
                  <c:v>0.31767337807606266</c:v>
                </c:pt>
                <c:pt idx="4">
                  <c:v>0.29977628635346754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F-4672-A837-F70E74D497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49392"/>
        <c:axId val="430350048"/>
      </c:barChart>
      <c:catAx>
        <c:axId val="43034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50048"/>
        <c:crosses val="autoZero"/>
        <c:auto val="1"/>
        <c:lblAlgn val="ctr"/>
        <c:lblOffset val="100"/>
        <c:noMultiLvlLbl val="0"/>
      </c:catAx>
      <c:valAx>
        <c:axId val="43035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4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Comparativo!$B$12</c:f>
              <c:strCache>
                <c:ptCount val="1"/>
                <c:pt idx="0">
                  <c:v>O serviço de ônibus no horário de pico lhe atende bem.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Comparativo!$C$11:$E$11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Comparativo!$C$12:$E$12</c:f>
              <c:numCache>
                <c:formatCode>General</c:formatCode>
                <c:ptCount val="3"/>
                <c:pt idx="0">
                  <c:v>2.92</c:v>
                </c:pt>
                <c:pt idx="1">
                  <c:v>2.82</c:v>
                </c:pt>
                <c:pt idx="2">
                  <c:v>3.42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47-4037-A76C-7E6017D63D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922464"/>
        <c:axId val="472923120"/>
      </c:barChart>
      <c:catAx>
        <c:axId val="47292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23120"/>
        <c:crosses val="autoZero"/>
        <c:auto val="1"/>
        <c:lblAlgn val="ctr"/>
        <c:lblOffset val="100"/>
        <c:noMultiLvlLbl val="0"/>
      </c:catAx>
      <c:valAx>
        <c:axId val="47292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2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Os ônibus que você utiliza, estão lotados.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Gráficos!$A$120:$A$124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Gráficos!$B$120:$B$124</c:f>
              <c:numCache>
                <c:formatCode>0.00%</c:formatCode>
                <c:ptCount val="5"/>
                <c:pt idx="0">
                  <c:v>9.6196868008948541E-2</c:v>
                </c:pt>
                <c:pt idx="1">
                  <c:v>0.12527964205816555</c:v>
                </c:pt>
                <c:pt idx="2">
                  <c:v>1.3422818791946308E-2</c:v>
                </c:pt>
                <c:pt idx="3">
                  <c:v>0.35123042505592839</c:v>
                </c:pt>
                <c:pt idx="4">
                  <c:v>0.41387024608501116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8-4E87-BB66-A491AE4B56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9412544"/>
        <c:axId val="429410904"/>
      </c:barChart>
      <c:catAx>
        <c:axId val="42941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410904"/>
        <c:crosses val="autoZero"/>
        <c:auto val="1"/>
        <c:lblAlgn val="ctr"/>
        <c:lblOffset val="100"/>
        <c:noMultiLvlLbl val="0"/>
      </c:catAx>
      <c:valAx>
        <c:axId val="429410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41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Comparativo!$B$14</c:f>
              <c:strCache>
                <c:ptCount val="1"/>
                <c:pt idx="0">
                  <c:v>Os ônibus que você utiliza, estão lotados.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Comparativo!$C$13:$E$13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Comparativo!$C$14:$E$14</c:f>
              <c:numCache>
                <c:formatCode>General</c:formatCode>
                <c:ptCount val="3"/>
                <c:pt idx="0">
                  <c:v>3.58</c:v>
                </c:pt>
                <c:pt idx="1">
                  <c:v>3.53</c:v>
                </c:pt>
                <c:pt idx="2">
                  <c:v>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5C-403A-BC27-2A94A3EE5D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896880"/>
        <c:axId val="472898520"/>
      </c:barChart>
      <c:catAx>
        <c:axId val="47289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898520"/>
        <c:crosses val="autoZero"/>
        <c:auto val="1"/>
        <c:lblAlgn val="ctr"/>
        <c:lblOffset val="100"/>
        <c:noMultiLvlLbl val="0"/>
      </c:catAx>
      <c:valAx>
        <c:axId val="47289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89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 serviço de transporte coletivo oferecido pela JTU é de qualidade.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Gráficos!$A$138:$A$142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Gráficos!$B$138:$B$142</c:f>
              <c:numCache>
                <c:formatCode>0.00%</c:formatCode>
                <c:ptCount val="5"/>
                <c:pt idx="0">
                  <c:v>8.4821428571428575E-2</c:v>
                </c:pt>
                <c:pt idx="1">
                  <c:v>0.16071428571428573</c:v>
                </c:pt>
                <c:pt idx="2">
                  <c:v>5.3571428571428568E-2</c:v>
                </c:pt>
                <c:pt idx="3">
                  <c:v>0.3392857142857143</c:v>
                </c:pt>
                <c:pt idx="4">
                  <c:v>0.36160714285714285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2-4AAF-BF24-637226F02D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3499624"/>
        <c:axId val="473502248"/>
      </c:barChart>
      <c:catAx>
        <c:axId val="47349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3502248"/>
        <c:crosses val="autoZero"/>
        <c:auto val="1"/>
        <c:lblAlgn val="ctr"/>
        <c:lblOffset val="100"/>
        <c:noMultiLvlLbl val="0"/>
      </c:catAx>
      <c:valAx>
        <c:axId val="473502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3499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Comparativo!$B$16</c:f>
              <c:strCache>
                <c:ptCount val="1"/>
                <c:pt idx="0">
                  <c:v>O serviço de transporte coletivo oferecido pela JTU é de qualidade.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Comparativo!$C$15:$E$15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Comparativo!$C$16:$E$16</c:f>
              <c:numCache>
                <c:formatCode>General</c:formatCode>
                <c:ptCount val="3"/>
                <c:pt idx="0">
                  <c:v>3.45</c:v>
                </c:pt>
                <c:pt idx="1">
                  <c:v>3.39</c:v>
                </c:pt>
                <c:pt idx="2">
                  <c:v>3.73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90-49AB-8A53-C8D1DBCA69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916232"/>
        <c:axId val="472907704"/>
      </c:barChart>
      <c:catAx>
        <c:axId val="472916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07704"/>
        <c:crosses val="autoZero"/>
        <c:auto val="1"/>
        <c:lblAlgn val="ctr"/>
        <c:lblOffset val="100"/>
        <c:noMultiLvlLbl val="0"/>
      </c:catAx>
      <c:valAx>
        <c:axId val="472907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16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Os ônibus da JTU são confortáveis.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Gráficos!$A$155:$A$159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Gráficos!$B$155:$B$159</c:f>
              <c:numCache>
                <c:formatCode>0.00%</c:formatCode>
                <c:ptCount val="5"/>
                <c:pt idx="0">
                  <c:v>0.1029082774049217</c:v>
                </c:pt>
                <c:pt idx="1">
                  <c:v>0.16331096196868009</c:v>
                </c:pt>
                <c:pt idx="2">
                  <c:v>3.5794183445190156E-2</c:v>
                </c:pt>
                <c:pt idx="3">
                  <c:v>0.32885906040268459</c:v>
                </c:pt>
                <c:pt idx="4">
                  <c:v>0.36912751677852351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0-4D59-A0C1-066DC417B5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0618944"/>
        <c:axId val="480617304"/>
      </c:barChart>
      <c:catAx>
        <c:axId val="480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17304"/>
        <c:crosses val="autoZero"/>
        <c:auto val="1"/>
        <c:lblAlgn val="ctr"/>
        <c:lblOffset val="100"/>
        <c:noMultiLvlLbl val="0"/>
      </c:catAx>
      <c:valAx>
        <c:axId val="480617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Comparativo!$B$18</c:f>
              <c:strCache>
                <c:ptCount val="1"/>
                <c:pt idx="0">
                  <c:v>Os ônibus da JTU são confortáveis.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Comparativo!$C$17:$E$17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Comparativo!$C$18:$E$18</c:f>
              <c:numCache>
                <c:formatCode>General</c:formatCode>
                <c:ptCount val="3"/>
                <c:pt idx="0">
                  <c:v>3.4</c:v>
                </c:pt>
                <c:pt idx="1">
                  <c:v>3.45</c:v>
                </c:pt>
                <c:pt idx="2">
                  <c:v>3.69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6F-468D-968F-8E9238AEE6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911640"/>
        <c:axId val="472907048"/>
      </c:barChart>
      <c:catAx>
        <c:axId val="47291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07048"/>
        <c:crosses val="autoZero"/>
        <c:auto val="1"/>
        <c:lblAlgn val="ctr"/>
        <c:lblOffset val="100"/>
        <c:noMultiLvlLbl val="0"/>
      </c:catAx>
      <c:valAx>
        <c:axId val="472907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11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Os ônibus da JTU são limpos.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Gráficos!$A$172:$A$176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Gráficos!$B$172:$B$176</c:f>
              <c:numCache>
                <c:formatCode>0.00%</c:formatCode>
                <c:ptCount val="5"/>
                <c:pt idx="0">
                  <c:v>6.7114093959731544E-2</c:v>
                </c:pt>
                <c:pt idx="1">
                  <c:v>0.16331096196868009</c:v>
                </c:pt>
                <c:pt idx="2">
                  <c:v>3.803131991051454E-2</c:v>
                </c:pt>
                <c:pt idx="3">
                  <c:v>0.32885906040268459</c:v>
                </c:pt>
                <c:pt idx="4">
                  <c:v>0.40268456375838924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CF-4E51-9CDB-90B7D517BB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8275240"/>
        <c:axId val="438268680"/>
      </c:barChart>
      <c:catAx>
        <c:axId val="438275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268680"/>
        <c:crosses val="autoZero"/>
        <c:auto val="1"/>
        <c:lblAlgn val="ctr"/>
        <c:lblOffset val="100"/>
        <c:noMultiLvlLbl val="0"/>
      </c:catAx>
      <c:valAx>
        <c:axId val="43826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275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Comparativo!$B$2</c:f>
              <c:strCache>
                <c:ptCount val="1"/>
                <c:pt idx="0">
                  <c:v>Os pontos de ônibus são próximos da sua casa/trabalho.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Comparativo!$C$1:$E$1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Comparativo!$C$2:$E$2</c:f>
              <c:numCache>
                <c:formatCode>General</c:formatCode>
                <c:ptCount val="3"/>
                <c:pt idx="0">
                  <c:v>4.03</c:v>
                </c:pt>
                <c:pt idx="1">
                  <c:v>3.89</c:v>
                </c:pt>
                <c:pt idx="2">
                  <c:v>4.22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3-4546-86AC-ABB0B4CA2C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0623864"/>
        <c:axId val="480599264"/>
      </c:barChart>
      <c:catAx>
        <c:axId val="48062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599264"/>
        <c:crosses val="autoZero"/>
        <c:auto val="1"/>
        <c:lblAlgn val="ctr"/>
        <c:lblOffset val="100"/>
        <c:noMultiLvlLbl val="0"/>
      </c:catAx>
      <c:valAx>
        <c:axId val="48059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23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Comparativo!$B$20</c:f>
              <c:strCache>
                <c:ptCount val="1"/>
                <c:pt idx="0">
                  <c:v>Os ônibus da JTU são limpos.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Comparativo!$C$19:$E$19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Comparativo!$C$20:$E$20</c:f>
              <c:numCache>
                <c:formatCode>General</c:formatCode>
                <c:ptCount val="3"/>
                <c:pt idx="0">
                  <c:v>3.65</c:v>
                </c:pt>
                <c:pt idx="1">
                  <c:v>3.67</c:v>
                </c:pt>
                <c:pt idx="2">
                  <c:v>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49-44C8-BB2F-D2997D040E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8006312"/>
        <c:axId val="348003360"/>
      </c:barChart>
      <c:catAx>
        <c:axId val="34800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003360"/>
        <c:crosses val="autoZero"/>
        <c:auto val="1"/>
        <c:lblAlgn val="ctr"/>
        <c:lblOffset val="100"/>
        <c:noMultiLvlLbl val="0"/>
      </c:catAx>
      <c:valAx>
        <c:axId val="34800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006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Os ônibus da JTU estão em bom estado de conservação.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Gráficos!$A$187:$A$191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Gráficos!$B$187:$B$191</c:f>
              <c:numCache>
                <c:formatCode>0.00%</c:formatCode>
                <c:ptCount val="5"/>
                <c:pt idx="0">
                  <c:v>9.7995545657015584E-2</c:v>
                </c:pt>
                <c:pt idx="1">
                  <c:v>0.14031180400890869</c:v>
                </c:pt>
                <c:pt idx="2">
                  <c:v>4.6770601336302897E-2</c:v>
                </c:pt>
                <c:pt idx="3">
                  <c:v>0.34966592427616927</c:v>
                </c:pt>
                <c:pt idx="4">
                  <c:v>0.36525612472160357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86-49FB-A7F8-92C5C9FACB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77928"/>
        <c:axId val="430371696"/>
      </c:barChart>
      <c:catAx>
        <c:axId val="43037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71696"/>
        <c:crosses val="autoZero"/>
        <c:auto val="1"/>
        <c:lblAlgn val="ctr"/>
        <c:lblOffset val="100"/>
        <c:noMultiLvlLbl val="0"/>
      </c:catAx>
      <c:valAx>
        <c:axId val="43037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7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Comparativo!$B$22</c:f>
              <c:strCache>
                <c:ptCount val="1"/>
                <c:pt idx="0">
                  <c:v>Os ônibus da JTU estão em bom estado de conservação.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Comparativo!$C$21:$E$21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Comparativo!$C$22:$E$22</c:f>
              <c:numCache>
                <c:formatCode>General</c:formatCode>
                <c:ptCount val="3"/>
                <c:pt idx="0">
                  <c:v>3.58</c:v>
                </c:pt>
                <c:pt idx="1">
                  <c:v>3.54</c:v>
                </c:pt>
                <c:pt idx="2">
                  <c:v>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91-4113-AD41-9D7D201181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925088"/>
        <c:axId val="472920824"/>
      </c:barChart>
      <c:catAx>
        <c:axId val="47292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20824"/>
        <c:crosses val="autoZero"/>
        <c:auto val="1"/>
        <c:lblAlgn val="ctr"/>
        <c:lblOffset val="100"/>
        <c:noMultiLvlLbl val="0"/>
      </c:catAx>
      <c:valAx>
        <c:axId val="472920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2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Os pontos de ônibus são agradáveis de ficar.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Gráficos!$A$206:$A$210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Gráficos!$B$206:$B$210</c:f>
              <c:numCache>
                <c:formatCode>0.00%</c:formatCode>
                <c:ptCount val="5"/>
                <c:pt idx="0">
                  <c:v>0.273542600896861</c:v>
                </c:pt>
                <c:pt idx="1">
                  <c:v>0.21076233183856502</c:v>
                </c:pt>
                <c:pt idx="2">
                  <c:v>3.5874439461883408E-2</c:v>
                </c:pt>
                <c:pt idx="3">
                  <c:v>0.28475336322869954</c:v>
                </c:pt>
                <c:pt idx="4">
                  <c:v>0.19506726457399104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AD-4A41-B1AE-ADEA030D08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40560"/>
        <c:axId val="430340888"/>
      </c:barChart>
      <c:catAx>
        <c:axId val="43034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40888"/>
        <c:crosses val="autoZero"/>
        <c:auto val="1"/>
        <c:lblAlgn val="ctr"/>
        <c:lblOffset val="100"/>
        <c:noMultiLvlLbl val="0"/>
      </c:catAx>
      <c:valAx>
        <c:axId val="43034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4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Comparativo!$B$24</c:f>
              <c:strCache>
                <c:ptCount val="1"/>
                <c:pt idx="0">
                  <c:v>Os pontos de ônibus são agradáveis de ficar.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Comparativo!$C$23:$E$23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Comparativo!$C$24:$E$24</c:f>
              <c:numCache>
                <c:formatCode>General</c:formatCode>
                <c:ptCount val="3"/>
                <c:pt idx="0">
                  <c:v>2.54</c:v>
                </c:pt>
                <c:pt idx="1">
                  <c:v>2.78</c:v>
                </c:pt>
                <c:pt idx="2">
                  <c:v>2.91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EA-4EBA-BE64-D66A0C5299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7987616"/>
        <c:axId val="347986304"/>
      </c:barChart>
      <c:catAx>
        <c:axId val="34798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7986304"/>
        <c:crosses val="autoZero"/>
        <c:auto val="1"/>
        <c:lblAlgn val="ctr"/>
        <c:lblOffset val="100"/>
        <c:noMultiLvlLbl val="0"/>
      </c:catAx>
      <c:valAx>
        <c:axId val="34798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798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 número de paradas de ônibus é adequado.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Gráficos!$A$224:$A$228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Gráficos!$B$224:$B$228</c:f>
              <c:numCache>
                <c:formatCode>0.00%</c:formatCode>
                <c:ptCount val="5"/>
                <c:pt idx="0">
                  <c:v>8.2774049217002238E-2</c:v>
                </c:pt>
                <c:pt idx="1">
                  <c:v>0.10514541387024609</c:v>
                </c:pt>
                <c:pt idx="2">
                  <c:v>1.7897091722595078E-2</c:v>
                </c:pt>
                <c:pt idx="3">
                  <c:v>0.29306487695749439</c:v>
                </c:pt>
                <c:pt idx="4">
                  <c:v>0.49888143176733779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61-40E6-B3C4-9C79741174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3498968"/>
        <c:axId val="473502904"/>
      </c:barChart>
      <c:catAx>
        <c:axId val="47349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3502904"/>
        <c:crosses val="autoZero"/>
        <c:auto val="1"/>
        <c:lblAlgn val="ctr"/>
        <c:lblOffset val="100"/>
        <c:noMultiLvlLbl val="0"/>
      </c:catAx>
      <c:valAx>
        <c:axId val="473502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3498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Comparativo!$B$26</c:f>
              <c:strCache>
                <c:ptCount val="1"/>
                <c:pt idx="0">
                  <c:v>O número de paradas de ônibus é adequado.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Comparativo!$C$25:$E$25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Comparativo!$C$26:$E$26</c:f>
              <c:numCache>
                <c:formatCode>General</c:formatCode>
                <c:ptCount val="3"/>
                <c:pt idx="0">
                  <c:v>4.1399999999999997</c:v>
                </c:pt>
                <c:pt idx="1">
                  <c:v>3.67</c:v>
                </c:pt>
                <c:pt idx="2">
                  <c:v>4.1100000000000003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1D-49E9-AE71-5D7A58F46B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915248"/>
        <c:axId val="472915576"/>
      </c:barChart>
      <c:catAx>
        <c:axId val="47291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15576"/>
        <c:crosses val="autoZero"/>
        <c:auto val="1"/>
        <c:lblAlgn val="ctr"/>
        <c:lblOffset val="100"/>
        <c:noMultiLvlLbl val="0"/>
      </c:catAx>
      <c:valAx>
        <c:axId val="47291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1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É seguro andar de ônibus em relação a acidentes.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Gráficos!$A$239:$A$243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Gráficos!$B$239:$B$243</c:f>
              <c:numCache>
                <c:formatCode>0.00%</c:formatCode>
                <c:ptCount val="5"/>
                <c:pt idx="0">
                  <c:v>0.13585746102449889</c:v>
                </c:pt>
                <c:pt idx="1">
                  <c:v>0.20712694877505569</c:v>
                </c:pt>
                <c:pt idx="2">
                  <c:v>4.6770601336302897E-2</c:v>
                </c:pt>
                <c:pt idx="3">
                  <c:v>0.19376391982182628</c:v>
                </c:pt>
                <c:pt idx="4">
                  <c:v>0.41648106904231624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77-4D94-8795-4FD3412219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0605824"/>
        <c:axId val="480610416"/>
      </c:barChart>
      <c:catAx>
        <c:axId val="48060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10416"/>
        <c:crosses val="autoZero"/>
        <c:auto val="1"/>
        <c:lblAlgn val="ctr"/>
        <c:lblOffset val="100"/>
        <c:noMultiLvlLbl val="0"/>
      </c:catAx>
      <c:valAx>
        <c:axId val="48061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0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Comparativo!$B$28</c:f>
              <c:strCache>
                <c:ptCount val="1"/>
                <c:pt idx="0">
                  <c:v>É seguro andar de ônibus em relação a acidentes.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Comparativo!$C$27:$E$27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Comparativo!$C$28:$E$28</c:f>
              <c:numCache>
                <c:formatCode>General</c:formatCode>
                <c:ptCount val="3"/>
                <c:pt idx="0">
                  <c:v>3.46</c:v>
                </c:pt>
                <c:pt idx="1">
                  <c:v>3.4</c:v>
                </c:pt>
                <c:pt idx="2">
                  <c:v>3.54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9B-4C76-8FCA-F366640073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1608224"/>
        <c:axId val="351608552"/>
      </c:barChart>
      <c:catAx>
        <c:axId val="35160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1608552"/>
        <c:crosses val="autoZero"/>
        <c:auto val="1"/>
        <c:lblAlgn val="ctr"/>
        <c:lblOffset val="100"/>
        <c:noMultiLvlLbl val="0"/>
      </c:catAx>
      <c:valAx>
        <c:axId val="351608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160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Você se sente seguro em relação a roubos nos ônibus.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Gráficos!$A$256:$A$260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Gráficos!$B$256:$B$260</c:f>
              <c:numCache>
                <c:formatCode>0.00%</c:formatCode>
                <c:ptCount val="5"/>
                <c:pt idx="0">
                  <c:v>0.23660714285714285</c:v>
                </c:pt>
                <c:pt idx="1">
                  <c:v>0.19419642857142858</c:v>
                </c:pt>
                <c:pt idx="2">
                  <c:v>4.2410714285714288E-2</c:v>
                </c:pt>
                <c:pt idx="3">
                  <c:v>0.22098214285714285</c:v>
                </c:pt>
                <c:pt idx="4">
                  <c:v>0.30580357142857145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17-4508-A78C-7E5943D609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8365136"/>
        <c:axId val="348365792"/>
      </c:barChart>
      <c:catAx>
        <c:axId val="34836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365792"/>
        <c:crosses val="autoZero"/>
        <c:auto val="1"/>
        <c:lblAlgn val="ctr"/>
        <c:lblOffset val="100"/>
        <c:noMultiLvlLbl val="0"/>
      </c:catAx>
      <c:valAx>
        <c:axId val="34836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36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Utilizando o ônibus, é fácil o acesso a diversos bairros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Gráficos!$A$35:$A$39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Gráficos!$B$35:$B$39</c:f>
              <c:numCache>
                <c:formatCode>0.00%</c:formatCode>
                <c:ptCount val="5"/>
                <c:pt idx="0">
                  <c:v>7.3496659242761692E-2</c:v>
                </c:pt>
                <c:pt idx="1">
                  <c:v>0.20712694877505569</c:v>
                </c:pt>
                <c:pt idx="2">
                  <c:v>4.4543429844097995E-2</c:v>
                </c:pt>
                <c:pt idx="3">
                  <c:v>0.30066815144766146</c:v>
                </c:pt>
                <c:pt idx="4">
                  <c:v>0.37416481069042318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1-48E5-8D77-0A22BFB6F3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7885800"/>
        <c:axId val="267885144"/>
      </c:barChart>
      <c:catAx>
        <c:axId val="267885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7885144"/>
        <c:crosses val="autoZero"/>
        <c:auto val="1"/>
        <c:lblAlgn val="ctr"/>
        <c:lblOffset val="100"/>
        <c:noMultiLvlLbl val="0"/>
      </c:catAx>
      <c:valAx>
        <c:axId val="26788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7885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Comparativo!$B$30</c:f>
              <c:strCache>
                <c:ptCount val="1"/>
                <c:pt idx="0">
                  <c:v>Você se sente seguro em relação a roubos nos ônibus.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Comparativo!$C$29:$E$29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Comparativo!$C$30:$E$30</c:f>
              <c:numCache>
                <c:formatCode>General</c:formatCode>
                <c:ptCount val="3"/>
                <c:pt idx="0">
                  <c:v>3.03</c:v>
                </c:pt>
                <c:pt idx="1">
                  <c:v>3.06</c:v>
                </c:pt>
                <c:pt idx="2">
                  <c:v>3.16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6C-4287-92D7-F722243A20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8179480"/>
        <c:axId val="348186696"/>
      </c:barChart>
      <c:catAx>
        <c:axId val="348179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186696"/>
        <c:crosses val="autoZero"/>
        <c:auto val="1"/>
        <c:lblAlgn val="ctr"/>
        <c:lblOffset val="100"/>
        <c:noMultiLvlLbl val="0"/>
      </c:catAx>
      <c:valAx>
        <c:axId val="348186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179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As informações disponíveis nos pontos de ônibus são úteis.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Gráficos!$A$271:$A$275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Gráficos!$B$271:$B$275</c:f>
              <c:numCache>
                <c:formatCode>0.00%</c:formatCode>
                <c:ptCount val="5"/>
                <c:pt idx="0">
                  <c:v>8.6859688195991089E-2</c:v>
                </c:pt>
                <c:pt idx="1">
                  <c:v>7.3496659242761692E-2</c:v>
                </c:pt>
                <c:pt idx="2">
                  <c:v>5.1224944320712694E-2</c:v>
                </c:pt>
                <c:pt idx="3">
                  <c:v>0.36525612472160357</c:v>
                </c:pt>
                <c:pt idx="4">
                  <c:v>0.42316258351893093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EC-415F-9397-AC4639DDA4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0615664"/>
        <c:axId val="480622880"/>
      </c:barChart>
      <c:catAx>
        <c:axId val="48061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22880"/>
        <c:crosses val="autoZero"/>
        <c:auto val="1"/>
        <c:lblAlgn val="ctr"/>
        <c:lblOffset val="100"/>
        <c:noMultiLvlLbl val="0"/>
      </c:catAx>
      <c:valAx>
        <c:axId val="48062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1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Comparativo!$B$32</c:f>
              <c:strCache>
                <c:ptCount val="1"/>
                <c:pt idx="0">
                  <c:v>As informações disponíveis nos pontos de ônibus são úteis.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Comparativo!$C$31:$E$31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Comparativo!$C$32:$E$32</c:f>
              <c:numCache>
                <c:formatCode>General</c:formatCode>
                <c:ptCount val="3"/>
                <c:pt idx="0">
                  <c:v>3.55</c:v>
                </c:pt>
                <c:pt idx="1">
                  <c:v>3.31</c:v>
                </c:pt>
                <c:pt idx="2">
                  <c:v>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A-4216-8BCE-CEB8B2E5DB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8189320"/>
        <c:axId val="348183744"/>
      </c:barChart>
      <c:catAx>
        <c:axId val="34818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183744"/>
        <c:crosses val="autoZero"/>
        <c:auto val="1"/>
        <c:lblAlgn val="ctr"/>
        <c:lblOffset val="100"/>
        <c:noMultiLvlLbl val="0"/>
      </c:catAx>
      <c:valAx>
        <c:axId val="34818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189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As informações disponíveis nos pontos de ônibus são suficientes.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Gráficos!$A$288:$A$292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Gráficos!$B$288:$B$292</c:f>
              <c:numCache>
                <c:formatCode>0.00%</c:formatCode>
                <c:ptCount val="5"/>
                <c:pt idx="0">
                  <c:v>0.14508928571428573</c:v>
                </c:pt>
                <c:pt idx="1">
                  <c:v>0.10044642857142858</c:v>
                </c:pt>
                <c:pt idx="2">
                  <c:v>4.6875E-2</c:v>
                </c:pt>
                <c:pt idx="3">
                  <c:v>0.3482142857142857</c:v>
                </c:pt>
                <c:pt idx="4">
                  <c:v>0.359375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B8-41FB-906E-D8BF830964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0618616"/>
        <c:axId val="480619272"/>
      </c:barChart>
      <c:catAx>
        <c:axId val="480618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19272"/>
        <c:crosses val="autoZero"/>
        <c:auto val="1"/>
        <c:lblAlgn val="ctr"/>
        <c:lblOffset val="100"/>
        <c:noMultiLvlLbl val="0"/>
      </c:catAx>
      <c:valAx>
        <c:axId val="480619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18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Comparativo!$B$34</c:f>
              <c:strCache>
                <c:ptCount val="1"/>
                <c:pt idx="0">
                  <c:v>As informações disponíveis nos pontos de ônibus são suficientes.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Comparativo!$C$33:$E$33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Comparativo!$C$34:$E$34</c:f>
              <c:numCache>
                <c:formatCode>General</c:formatCode>
                <c:ptCount val="3"/>
                <c:pt idx="0">
                  <c:v>3.38</c:v>
                </c:pt>
                <c:pt idx="1">
                  <c:v>3.17</c:v>
                </c:pt>
                <c:pt idx="2">
                  <c:v>3.67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B6-48D9-A017-A708C5D630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23504"/>
        <c:axId val="430321208"/>
      </c:barChart>
      <c:catAx>
        <c:axId val="43032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21208"/>
        <c:crosses val="autoZero"/>
        <c:auto val="1"/>
        <c:lblAlgn val="ctr"/>
        <c:lblOffset val="100"/>
        <c:noMultiLvlLbl val="0"/>
      </c:catAx>
      <c:valAx>
        <c:axId val="430321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2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Os motoristas e cobradores são educados.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Gráficos!$A$303:$A$307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Gráficos!$B$303:$B$307</c:f>
              <c:numCache>
                <c:formatCode>0.00%</c:formatCode>
                <c:ptCount val="5"/>
                <c:pt idx="0">
                  <c:v>1.7817371937639197E-2</c:v>
                </c:pt>
                <c:pt idx="1">
                  <c:v>3.5634743875278395E-2</c:v>
                </c:pt>
                <c:pt idx="2">
                  <c:v>4.4543429844097994E-3</c:v>
                </c:pt>
                <c:pt idx="3">
                  <c:v>0.38307349665924278</c:v>
                </c:pt>
                <c:pt idx="4">
                  <c:v>0.55902004454342979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D-4882-A2E0-E4CFE41CFB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0615336"/>
        <c:axId val="480622552"/>
      </c:barChart>
      <c:catAx>
        <c:axId val="480615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22552"/>
        <c:crosses val="autoZero"/>
        <c:auto val="1"/>
        <c:lblAlgn val="ctr"/>
        <c:lblOffset val="100"/>
        <c:noMultiLvlLbl val="0"/>
      </c:catAx>
      <c:valAx>
        <c:axId val="480622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0615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Comparativo!$B$36</c:f>
              <c:strCache>
                <c:ptCount val="1"/>
                <c:pt idx="0">
                  <c:v>Os motoristas e cobradores são educados.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Comparativo!$C$35:$E$35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Comparativo!$C$36:$E$36</c:f>
              <c:numCache>
                <c:formatCode>General</c:formatCode>
                <c:ptCount val="3"/>
                <c:pt idx="0">
                  <c:v>4.08</c:v>
                </c:pt>
                <c:pt idx="1">
                  <c:v>4.01</c:v>
                </c:pt>
                <c:pt idx="2">
                  <c:v>4.43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0B-4C2E-9BA3-481A86A694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7457640"/>
        <c:axId val="347454360"/>
      </c:barChart>
      <c:catAx>
        <c:axId val="347457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7454360"/>
        <c:crosses val="autoZero"/>
        <c:auto val="1"/>
        <c:lblAlgn val="ctr"/>
        <c:lblOffset val="100"/>
        <c:noMultiLvlLbl val="0"/>
      </c:catAx>
      <c:valAx>
        <c:axId val="347454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7457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 motorista costuma frear e acelerar suavemente.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Gráficos!$A$319:$A$323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Gráficos!$B$319:$B$323</c:f>
              <c:numCache>
                <c:formatCode>0.00%</c:formatCode>
                <c:ptCount val="5"/>
                <c:pt idx="0">
                  <c:v>5.1224944320712694E-2</c:v>
                </c:pt>
                <c:pt idx="1">
                  <c:v>4.6770601336302897E-2</c:v>
                </c:pt>
                <c:pt idx="2">
                  <c:v>6.6815144766146995E-3</c:v>
                </c:pt>
                <c:pt idx="3">
                  <c:v>0.41648106904231624</c:v>
                </c:pt>
                <c:pt idx="4">
                  <c:v>0.47884187082405344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13-48E7-9862-E1257F5ADA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3246136"/>
        <c:axId val="493253024"/>
      </c:barChart>
      <c:catAx>
        <c:axId val="493246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253024"/>
        <c:crosses val="autoZero"/>
        <c:auto val="1"/>
        <c:lblAlgn val="ctr"/>
        <c:lblOffset val="100"/>
        <c:noMultiLvlLbl val="0"/>
      </c:catAx>
      <c:valAx>
        <c:axId val="49325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3246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Comparativo!$B$38</c:f>
              <c:strCache>
                <c:ptCount val="1"/>
                <c:pt idx="0">
                  <c:v>O motorista costuma frear e acelerar suavemente.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Comparativo!$C$37:$E$37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Comparativo!$C$38:$E$38</c:f>
              <c:numCache>
                <c:formatCode>General</c:formatCode>
                <c:ptCount val="3"/>
                <c:pt idx="0">
                  <c:v>3.72</c:v>
                </c:pt>
                <c:pt idx="1">
                  <c:v>3.7</c:v>
                </c:pt>
                <c:pt idx="2">
                  <c:v>4.22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B7-4597-A46F-A8C14183CB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8182432"/>
        <c:axId val="348183416"/>
      </c:barChart>
      <c:catAx>
        <c:axId val="34818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183416"/>
        <c:crosses val="autoZero"/>
        <c:auto val="1"/>
        <c:lblAlgn val="ctr"/>
        <c:lblOffset val="100"/>
        <c:noMultiLvlLbl val="0"/>
      </c:catAx>
      <c:valAx>
        <c:axId val="348183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818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É fácil embarcar e desembarcar do ônibus.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Gráficos!$A$334:$A$338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Gráficos!$B$334:$B$338</c:f>
              <c:numCache>
                <c:formatCode>0.00%</c:formatCode>
                <c:ptCount val="5"/>
                <c:pt idx="0">
                  <c:v>5.7906458797327393E-2</c:v>
                </c:pt>
                <c:pt idx="1">
                  <c:v>3.1180400890868598E-2</c:v>
                </c:pt>
                <c:pt idx="2">
                  <c:v>4.4543429844097994E-3</c:v>
                </c:pt>
                <c:pt idx="3">
                  <c:v>0.33184855233853006</c:v>
                </c:pt>
                <c:pt idx="4">
                  <c:v>0.57461024498886415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7-4CC4-9F4E-95B7472599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42856"/>
        <c:axId val="430338592"/>
      </c:barChart>
      <c:catAx>
        <c:axId val="43034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38592"/>
        <c:crosses val="autoZero"/>
        <c:auto val="1"/>
        <c:lblAlgn val="ctr"/>
        <c:lblOffset val="100"/>
        <c:noMultiLvlLbl val="0"/>
      </c:catAx>
      <c:valAx>
        <c:axId val="43033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42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Comparativo!$B$4</c:f>
              <c:strCache>
                <c:ptCount val="1"/>
                <c:pt idx="0">
                  <c:v>Utilizando o ônibus, é fácil o acesso a diversos bairros.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Comparativo!$C$3:$E$3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Comparativo!$C$4:$E$4</c:f>
              <c:numCache>
                <c:formatCode>General</c:formatCode>
                <c:ptCount val="3"/>
                <c:pt idx="0">
                  <c:v>3.43</c:v>
                </c:pt>
                <c:pt idx="1">
                  <c:v>3.56</c:v>
                </c:pt>
                <c:pt idx="2">
                  <c:v>3.69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6A-4E9F-A2DF-2967F528DD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1711936"/>
        <c:axId val="501710296"/>
      </c:barChart>
      <c:catAx>
        <c:axId val="50171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710296"/>
        <c:crosses val="autoZero"/>
        <c:auto val="1"/>
        <c:lblAlgn val="ctr"/>
        <c:lblOffset val="100"/>
        <c:noMultiLvlLbl val="0"/>
      </c:catAx>
      <c:valAx>
        <c:axId val="501710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1711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Comparativo!$B$40</c:f>
              <c:strCache>
                <c:ptCount val="1"/>
                <c:pt idx="0">
                  <c:v>É fácil embarcar e desembarcar do ônibus.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Comparativo!$C$39:$E$39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Comparativo!$C$40:$E$40</c:f>
              <c:numCache>
                <c:formatCode>General</c:formatCode>
                <c:ptCount val="3"/>
                <c:pt idx="0">
                  <c:v>3.83</c:v>
                </c:pt>
                <c:pt idx="1">
                  <c:v>3.84</c:v>
                </c:pt>
                <c:pt idx="2">
                  <c:v>4.33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3B-4C26-B48B-702C20A490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2637528"/>
        <c:axId val="272643432"/>
      </c:barChart>
      <c:catAx>
        <c:axId val="272637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2643432"/>
        <c:crosses val="autoZero"/>
        <c:auto val="1"/>
        <c:lblAlgn val="ctr"/>
        <c:lblOffset val="100"/>
        <c:noMultiLvlLbl val="0"/>
      </c:catAx>
      <c:valAx>
        <c:axId val="272643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2637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No geral, como você avalia a qualidade do serviço oferecido pela JTU?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Gráficos!$A$355:$A$364</c:f>
              <c:strCache>
                <c:ptCount val="10"/>
                <c:pt idx="0">
                  <c:v>Nota 1</c:v>
                </c:pt>
                <c:pt idx="1">
                  <c:v>Nota 2</c:v>
                </c:pt>
                <c:pt idx="2">
                  <c:v>Nota 3</c:v>
                </c:pt>
                <c:pt idx="3">
                  <c:v>Nota 4</c:v>
                </c:pt>
                <c:pt idx="4">
                  <c:v>Nota 5</c:v>
                </c:pt>
                <c:pt idx="5">
                  <c:v>Nota 6</c:v>
                </c:pt>
                <c:pt idx="6">
                  <c:v>Nota 7</c:v>
                </c:pt>
                <c:pt idx="7">
                  <c:v>Nota 8</c:v>
                </c:pt>
                <c:pt idx="8">
                  <c:v>Nota 9</c:v>
                </c:pt>
                <c:pt idx="9">
                  <c:v>Nota 10</c:v>
                </c:pt>
              </c:strCache>
            </c:strRef>
          </c:cat>
          <c:val>
            <c:numRef>
              <c:f>Gráficos!$B$355:$B$364</c:f>
              <c:numCache>
                <c:formatCode>0.00%</c:formatCode>
                <c:ptCount val="10"/>
                <c:pt idx="0">
                  <c:v>4.5248868778280547E-3</c:v>
                </c:pt>
                <c:pt idx="1">
                  <c:v>0</c:v>
                </c:pt>
                <c:pt idx="2">
                  <c:v>9.0497737556561094E-3</c:v>
                </c:pt>
                <c:pt idx="3">
                  <c:v>3.6199095022624438E-2</c:v>
                </c:pt>
                <c:pt idx="4">
                  <c:v>0.11764705882352941</c:v>
                </c:pt>
                <c:pt idx="5">
                  <c:v>0.15610859728506787</c:v>
                </c:pt>
                <c:pt idx="6">
                  <c:v>0.22850678733031674</c:v>
                </c:pt>
                <c:pt idx="7">
                  <c:v>0.23529411764705882</c:v>
                </c:pt>
                <c:pt idx="8">
                  <c:v>0.13800904977375567</c:v>
                </c:pt>
                <c:pt idx="9">
                  <c:v>7.4660633484162894E-2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8-421E-A801-AA48F1D709D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9131176"/>
        <c:axId val="429130520"/>
      </c:barChart>
      <c:catAx>
        <c:axId val="429131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130520"/>
        <c:crosses val="autoZero"/>
        <c:auto val="1"/>
        <c:lblAlgn val="ctr"/>
        <c:lblOffset val="100"/>
        <c:noMultiLvlLbl val="0"/>
      </c:catAx>
      <c:valAx>
        <c:axId val="429130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131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Qualidade Geral Percebida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Comparativo!$G$44:$J$44</c:f>
              <c:strCache>
                <c:ptCount val="4"/>
                <c:pt idx="0">
                  <c:v>2º S/2017</c:v>
                </c:pt>
                <c:pt idx="1">
                  <c:v>1º S/2018</c:v>
                </c:pt>
                <c:pt idx="2">
                  <c:v>2º S/2018</c:v>
                </c:pt>
                <c:pt idx="3">
                  <c:v>1º S/2019</c:v>
                </c:pt>
              </c:strCache>
            </c:strRef>
          </c:cat>
          <c:val>
            <c:numRef>
              <c:f>Comparativo!$G$45:$J$45</c:f>
              <c:numCache>
                <c:formatCode>General</c:formatCode>
                <c:ptCount val="4"/>
                <c:pt idx="0">
                  <c:v>6.57</c:v>
                </c:pt>
                <c:pt idx="1">
                  <c:v>6.75</c:v>
                </c:pt>
                <c:pt idx="2">
                  <c:v>6.78</c:v>
                </c:pt>
                <c:pt idx="3">
                  <c:v>7.17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BA-4BAD-BC87-56B7E602DE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6993864"/>
        <c:axId val="476993208"/>
      </c:barChart>
      <c:catAx>
        <c:axId val="47699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6993208"/>
        <c:crosses val="autoZero"/>
        <c:auto val="1"/>
        <c:lblAlgn val="ctr"/>
        <c:lblOffset val="100"/>
        <c:noMultiLvlLbl val="0"/>
      </c:catAx>
      <c:valAx>
        <c:axId val="476993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6993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Quais das opções a seguir tornariam a sua experiência com o transporte coletivo melhor?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Comparativo!$B$49:$B$57</c:f>
              <c:strCache>
                <c:ptCount val="9"/>
                <c:pt idx="0">
                  <c:v>Motoristas prestativos e educados.</c:v>
                </c:pt>
                <c:pt idx="1">
                  <c:v>Boas condições das ruas por onde os ônibus circulam.</c:v>
                </c:pt>
                <c:pt idx="2">
                  <c:v>Cobertura e assento nos pontos de ônibus.</c:v>
                </c:pt>
                <c:pt idx="3">
                  <c:v>Mais pontos de ônibus.</c:v>
                </c:pt>
                <c:pt idx="4">
                  <c:v>Mais linhas e horários de ônibus.</c:v>
                </c:pt>
                <c:pt idx="5">
                  <c:v>Limpeza dos ônibus.</c:v>
                </c:pt>
                <c:pt idx="6">
                  <c:v>Conforto dos ônibus.</c:v>
                </c:pt>
                <c:pt idx="7">
                  <c:v>Pontualidade.</c:v>
                </c:pt>
                <c:pt idx="8">
                  <c:v>Outros</c:v>
                </c:pt>
              </c:strCache>
            </c:strRef>
          </c:cat>
          <c:val>
            <c:numRef>
              <c:f>Comparativo!$D$49:$D$57</c:f>
              <c:numCache>
                <c:formatCode>0%</c:formatCode>
                <c:ptCount val="9"/>
                <c:pt idx="0">
                  <c:v>0.24721603563474387</c:v>
                </c:pt>
                <c:pt idx="1">
                  <c:v>0.51670378619153678</c:v>
                </c:pt>
                <c:pt idx="2">
                  <c:v>0.59020044543429839</c:v>
                </c:pt>
                <c:pt idx="3">
                  <c:v>0.18040089086859687</c:v>
                </c:pt>
                <c:pt idx="4">
                  <c:v>0.83073496659242763</c:v>
                </c:pt>
                <c:pt idx="5">
                  <c:v>0.31180400890868598</c:v>
                </c:pt>
                <c:pt idx="6">
                  <c:v>0.27171492204899778</c:v>
                </c:pt>
                <c:pt idx="7">
                  <c:v>0.38307349665924278</c:v>
                </c:pt>
                <c:pt idx="8">
                  <c:v>1.7817371937639197E-2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AC-4F3A-94DF-651E8E09D3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44496"/>
        <c:axId val="430343512"/>
      </c:barChart>
      <c:catAx>
        <c:axId val="43034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43512"/>
        <c:crosses val="autoZero"/>
        <c:auto val="1"/>
        <c:lblAlgn val="ctr"/>
        <c:lblOffset val="100"/>
        <c:noMultiLvlLbl val="0"/>
      </c:catAx>
      <c:valAx>
        <c:axId val="43034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4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pt-BR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Você experimentou os novos abrigos de ônibus instalados em Jacareí?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Comparativo!$B$213:$B$215</c:f>
              <c:strCache>
                <c:ptCount val="3"/>
                <c:pt idx="0">
                  <c:v>Sim</c:v>
                </c:pt>
                <c:pt idx="1">
                  <c:v>Não</c:v>
                </c:pt>
                <c:pt idx="2">
                  <c:v>Não Sei</c:v>
                </c:pt>
              </c:strCache>
            </c:strRef>
          </c:cat>
          <c:val>
            <c:numRef>
              <c:f>Comparativo!$C$213:$C$215</c:f>
              <c:numCache>
                <c:formatCode>0.00%</c:formatCode>
                <c:ptCount val="3"/>
                <c:pt idx="0">
                  <c:v>0.62780269058295968</c:v>
                </c:pt>
                <c:pt idx="1">
                  <c:v>0.35650224215246634</c:v>
                </c:pt>
                <c:pt idx="2">
                  <c:v>1.5695067264573991E-2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62-41BB-B678-FF52C16412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5308216"/>
        <c:axId val="345302640"/>
      </c:barChart>
      <c:catAx>
        <c:axId val="34530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5302640"/>
        <c:crosses val="autoZero"/>
        <c:auto val="1"/>
        <c:lblAlgn val="ctr"/>
        <c:lblOffset val="100"/>
        <c:noMultiLvlLbl val="0"/>
      </c:catAx>
      <c:valAx>
        <c:axId val="34530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5308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Qual é o seu nível de satisfação em relação aos novos abrigos de ônibus instalados em Jacareí?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Comparativo!$B$224:$B$228</c:f>
              <c:strCache>
                <c:ptCount val="5"/>
                <c:pt idx="0">
                  <c:v>Muito Insatisfeito </c:v>
                </c:pt>
                <c:pt idx="1">
                  <c:v>Insatisfeito</c:v>
                </c:pt>
                <c:pt idx="2">
                  <c:v>Indiferente</c:v>
                </c:pt>
                <c:pt idx="3">
                  <c:v>Satisfeito</c:v>
                </c:pt>
                <c:pt idx="4">
                  <c:v>Muito Satisfeito</c:v>
                </c:pt>
              </c:strCache>
            </c:strRef>
          </c:cat>
          <c:val>
            <c:numRef>
              <c:f>Comparativo!$C$224:$C$228</c:f>
              <c:numCache>
                <c:formatCode>0.00%</c:formatCode>
                <c:ptCount val="5"/>
                <c:pt idx="0">
                  <c:v>1.7605633802816902E-2</c:v>
                </c:pt>
                <c:pt idx="1">
                  <c:v>3.1690140845070422E-2</c:v>
                </c:pt>
                <c:pt idx="2">
                  <c:v>0.24295774647887325</c:v>
                </c:pt>
                <c:pt idx="3">
                  <c:v>0.602112676056338</c:v>
                </c:pt>
                <c:pt idx="4">
                  <c:v>0.10563380281690141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EE-4FF5-932F-2BAF43D74D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8269008"/>
        <c:axId val="438269992"/>
      </c:barChart>
      <c:catAx>
        <c:axId val="43826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269992"/>
        <c:crosses val="autoZero"/>
        <c:auto val="1"/>
        <c:lblAlgn val="ctr"/>
        <c:lblOffset val="100"/>
        <c:noMultiLvlLbl val="0"/>
      </c:catAx>
      <c:valAx>
        <c:axId val="438269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26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Se houvesse mais ciclofaixas na cidade de Jacareí, você substituiria outros meios de transporte (carro, ônibus)  pela bicicleta?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Comparativo!$B$242:$B$246</c:f>
              <c:strCache>
                <c:ptCount val="5"/>
                <c:pt idx="0">
                  <c:v>Certamente não substituiria.</c:v>
                </c:pt>
                <c:pt idx="1">
                  <c:v>Provavelmente não substituiria.</c:v>
                </c:pt>
                <c:pt idx="2">
                  <c:v>Tenho dúvidas se substituiria.</c:v>
                </c:pt>
                <c:pt idx="3">
                  <c:v>Provavelmente substituiria.</c:v>
                </c:pt>
                <c:pt idx="4">
                  <c:v>Certamente substituiria.</c:v>
                </c:pt>
              </c:strCache>
            </c:strRef>
          </c:cat>
          <c:val>
            <c:numRef>
              <c:f>Comparativo!$C$242:$C$246</c:f>
              <c:numCache>
                <c:formatCode>0.00%</c:formatCode>
                <c:ptCount val="5"/>
                <c:pt idx="0">
                  <c:v>0.32438478747203581</c:v>
                </c:pt>
                <c:pt idx="1">
                  <c:v>0.10738255033557047</c:v>
                </c:pt>
                <c:pt idx="2">
                  <c:v>0.17225950782997762</c:v>
                </c:pt>
                <c:pt idx="3">
                  <c:v>0.21029082774049218</c:v>
                </c:pt>
                <c:pt idx="4">
                  <c:v>0.18568232662192394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8-46A1-B5C7-A0E2E7C49B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2451016"/>
        <c:axId val="272451672"/>
      </c:barChart>
      <c:catAx>
        <c:axId val="27245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2451672"/>
        <c:crosses val="autoZero"/>
        <c:auto val="1"/>
        <c:lblAlgn val="ctr"/>
        <c:lblOffset val="100"/>
        <c:noMultiLvlLbl val="0"/>
      </c:catAx>
      <c:valAx>
        <c:axId val="27245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2451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 deslocamento do ônibus do seu bairro até o centro é rápido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Gráficos!$A$51:$A$55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Gráficos!$B$51:$B$55</c:f>
              <c:numCache>
                <c:formatCode>0.00%</c:formatCode>
                <c:ptCount val="5"/>
                <c:pt idx="0">
                  <c:v>0.11358574610244988</c:v>
                </c:pt>
                <c:pt idx="1">
                  <c:v>0.11581291759465479</c:v>
                </c:pt>
                <c:pt idx="2">
                  <c:v>1.7817371937639197E-2</c:v>
                </c:pt>
                <c:pt idx="3">
                  <c:v>0.30734966592427615</c:v>
                </c:pt>
                <c:pt idx="4">
                  <c:v>0.44543429844097998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D-4692-9C4A-0BDFC0BCCE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7208400"/>
        <c:axId val="472662288"/>
      </c:barChart>
      <c:catAx>
        <c:axId val="34720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662288"/>
        <c:crosses val="autoZero"/>
        <c:auto val="1"/>
        <c:lblAlgn val="ctr"/>
        <c:lblOffset val="100"/>
        <c:noMultiLvlLbl val="0"/>
      </c:catAx>
      <c:valAx>
        <c:axId val="47266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720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Comparativo!$B$6</c:f>
              <c:strCache>
                <c:ptCount val="1"/>
                <c:pt idx="0">
                  <c:v>O deslocamento do ônibus do seu bairro até o centro é rápido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Comparativo!$C$5:$E$5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Comparativo!$C$6:$E$6</c:f>
              <c:numCache>
                <c:formatCode>General</c:formatCode>
                <c:ptCount val="3"/>
                <c:pt idx="0">
                  <c:v>3.61</c:v>
                </c:pt>
                <c:pt idx="1">
                  <c:v>3.41</c:v>
                </c:pt>
                <c:pt idx="2">
                  <c:v>3.85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3-4814-ABFD-9A2E5AAA4D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1610192"/>
        <c:axId val="351611832"/>
      </c:barChart>
      <c:catAx>
        <c:axId val="35161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1611832"/>
        <c:crosses val="autoZero"/>
        <c:auto val="1"/>
        <c:lblAlgn val="ctr"/>
        <c:lblOffset val="100"/>
        <c:noMultiLvlLbl val="0"/>
      </c:catAx>
      <c:valAx>
        <c:axId val="351611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161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Os ônibus são pontuais.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Gráficos!$A$68:$A$72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Gráficos!$B$68:$B$72</c:f>
              <c:numCache>
                <c:formatCode>0%</c:formatCode>
                <c:ptCount val="5"/>
                <c:pt idx="0">
                  <c:v>0.18262806236080179</c:v>
                </c:pt>
                <c:pt idx="1">
                  <c:v>0.18930957683741648</c:v>
                </c:pt>
                <c:pt idx="2">
                  <c:v>3.34075723830735E-2</c:v>
                </c:pt>
                <c:pt idx="3">
                  <c:v>0.29175946547884185</c:v>
                </c:pt>
                <c:pt idx="4">
                  <c:v>0.30289532293986637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03-4558-AE94-3A8D0AD0A4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25144"/>
        <c:axId val="430333344"/>
      </c:barChart>
      <c:catAx>
        <c:axId val="4303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33344"/>
        <c:crosses val="autoZero"/>
        <c:auto val="1"/>
        <c:lblAlgn val="ctr"/>
        <c:lblOffset val="100"/>
        <c:noMultiLvlLbl val="0"/>
      </c:catAx>
      <c:valAx>
        <c:axId val="43033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25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Comparativo!$B$8</c:f>
              <c:strCache>
                <c:ptCount val="1"/>
                <c:pt idx="0">
                  <c:v>Os ônibus são pontuais.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Comparativo!$C$7:$E$7</c:f>
              <c:strCache>
                <c:ptCount val="3"/>
                <c:pt idx="0">
                  <c:v>1º S/2018</c:v>
                </c:pt>
                <c:pt idx="1">
                  <c:v>2º S/2018</c:v>
                </c:pt>
                <c:pt idx="2">
                  <c:v>1º S/2019</c:v>
                </c:pt>
              </c:strCache>
            </c:strRef>
          </c:cat>
          <c:val>
            <c:numRef>
              <c:f>Comparativo!$C$8:$E$8</c:f>
              <c:numCache>
                <c:formatCode>General</c:formatCode>
                <c:ptCount val="3"/>
                <c:pt idx="0">
                  <c:v>3.45</c:v>
                </c:pt>
                <c:pt idx="1">
                  <c:v>3.18</c:v>
                </c:pt>
                <c:pt idx="2">
                  <c:v>3.43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85-4D3C-98BF-05D0989461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902784"/>
        <c:axId val="472898848"/>
      </c:barChart>
      <c:catAx>
        <c:axId val="4729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898848"/>
        <c:crosses val="autoZero"/>
        <c:auto val="1"/>
        <c:lblAlgn val="ctr"/>
        <c:lblOffset val="100"/>
        <c:noMultiLvlLbl val="0"/>
      </c:catAx>
      <c:valAx>
        <c:axId val="47289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290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Quando você tem pressa, você utiliza o ônibus.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Gráficos!$A$85:$A$89</c:f>
              <c:strCache>
                <c:ptCount val="5"/>
                <c:pt idx="0">
                  <c:v>Discordo Totalmente</c:v>
                </c:pt>
                <c:pt idx="1">
                  <c:v>Discordo Parcialmente</c:v>
                </c:pt>
                <c:pt idx="2">
                  <c:v>Indiferente</c:v>
                </c:pt>
                <c:pt idx="3">
                  <c:v>Concordo Parcialmente</c:v>
                </c:pt>
                <c:pt idx="4">
                  <c:v>Concordo Totalmente</c:v>
                </c:pt>
              </c:strCache>
            </c:strRef>
          </c:cat>
          <c:val>
            <c:numRef>
              <c:f>Gráficos!$B$85:$B$89</c:f>
              <c:numCache>
                <c:formatCode>0.00%</c:formatCode>
                <c:ptCount val="5"/>
                <c:pt idx="0">
                  <c:v>0.2556053811659193</c:v>
                </c:pt>
                <c:pt idx="1">
                  <c:v>0.16591928251121077</c:v>
                </c:pt>
                <c:pt idx="2">
                  <c:v>1.3452914798206279E-2</c:v>
                </c:pt>
                <c:pt idx="3">
                  <c:v>0.20179372197309417</c:v>
                </c:pt>
                <c:pt idx="4">
                  <c:v>0.3632286995515695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7F-4581-93B9-091EC6CEC4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0316944"/>
        <c:axId val="430320224"/>
      </c:barChart>
      <c:catAx>
        <c:axId val="43031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20224"/>
        <c:crosses val="autoZero"/>
        <c:auto val="1"/>
        <c:lblAlgn val="ctr"/>
        <c:lblOffset val="100"/>
        <c:noMultiLvlLbl val="0"/>
      </c:catAx>
      <c:valAx>
        <c:axId val="4303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31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47012-CAEE-4998-98A3-52E397076ED0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202E63D-DD9D-4E55-999B-3259C4033C7D}">
      <dgm:prSet phldrT="[Texto]" custT="1"/>
      <dgm:spPr/>
      <dgm:t>
        <a:bodyPr/>
        <a:lstStyle/>
        <a:p>
          <a:r>
            <a:rPr lang="pt-BR" sz="2400" dirty="0"/>
            <a:t>Manifestações junho de 2013</a:t>
          </a:r>
        </a:p>
      </dgm:t>
    </dgm:pt>
    <dgm:pt modelId="{BA937A65-F984-4515-81CC-F7DCC41FC388}" type="parTrans" cxnId="{07D16A2A-DEDA-40CF-BE1B-0115170CBC70}">
      <dgm:prSet/>
      <dgm:spPr/>
      <dgm:t>
        <a:bodyPr/>
        <a:lstStyle/>
        <a:p>
          <a:endParaRPr lang="pt-BR" sz="2000"/>
        </a:p>
      </dgm:t>
    </dgm:pt>
    <dgm:pt modelId="{61703DD4-3DCF-4EEA-8D7F-88274F860149}" type="sibTrans" cxnId="{07D16A2A-DEDA-40CF-BE1B-0115170CBC70}">
      <dgm:prSet/>
      <dgm:spPr/>
      <dgm:t>
        <a:bodyPr/>
        <a:lstStyle/>
        <a:p>
          <a:endParaRPr lang="pt-BR" sz="2000"/>
        </a:p>
      </dgm:t>
    </dgm:pt>
    <dgm:pt modelId="{CA8BC5BD-30D0-4F30-9FE5-16FECCFF1940}">
      <dgm:prSet phldrT="[Texto]" custT="1"/>
      <dgm:spPr/>
      <dgm:t>
        <a:bodyPr/>
        <a:lstStyle/>
        <a:p>
          <a:r>
            <a:rPr lang="pt-BR" sz="2400" dirty="0"/>
            <a:t>Oscilações dos fatores de produção</a:t>
          </a:r>
        </a:p>
      </dgm:t>
    </dgm:pt>
    <dgm:pt modelId="{D2256B30-31CE-4517-A644-4D54E043E28C}" type="parTrans" cxnId="{ED27DB3A-020F-4308-9D24-6E634CB353A5}">
      <dgm:prSet/>
      <dgm:spPr/>
      <dgm:t>
        <a:bodyPr/>
        <a:lstStyle/>
        <a:p>
          <a:endParaRPr lang="pt-BR" sz="2000"/>
        </a:p>
      </dgm:t>
    </dgm:pt>
    <dgm:pt modelId="{4AB61619-9CF8-49CA-9B9E-04AF41F0568E}" type="sibTrans" cxnId="{ED27DB3A-020F-4308-9D24-6E634CB353A5}">
      <dgm:prSet/>
      <dgm:spPr/>
      <dgm:t>
        <a:bodyPr/>
        <a:lstStyle/>
        <a:p>
          <a:endParaRPr lang="pt-BR" sz="2000"/>
        </a:p>
      </dgm:t>
    </dgm:pt>
    <dgm:pt modelId="{CF2607AC-A4D0-4B7C-A47F-8DF164DB7FE2}">
      <dgm:prSet phldrT="[Texto]" custT="1"/>
      <dgm:spPr/>
      <dgm:t>
        <a:bodyPr/>
        <a:lstStyle/>
        <a:p>
          <a:r>
            <a:rPr lang="pt-BR" sz="2400" dirty="0"/>
            <a:t>Parcela pobre e significativa da população</a:t>
          </a:r>
        </a:p>
      </dgm:t>
    </dgm:pt>
    <dgm:pt modelId="{A473C2CD-3B69-4F26-8700-6F0849CA34E2}" type="parTrans" cxnId="{95F2F976-B545-4251-93BF-FDB70DF5CC60}">
      <dgm:prSet/>
      <dgm:spPr/>
      <dgm:t>
        <a:bodyPr/>
        <a:lstStyle/>
        <a:p>
          <a:endParaRPr lang="pt-BR" sz="2000"/>
        </a:p>
      </dgm:t>
    </dgm:pt>
    <dgm:pt modelId="{393CF641-86B5-4C40-9F3F-75061F5268DF}" type="sibTrans" cxnId="{95F2F976-B545-4251-93BF-FDB70DF5CC60}">
      <dgm:prSet/>
      <dgm:spPr/>
      <dgm:t>
        <a:bodyPr/>
        <a:lstStyle/>
        <a:p>
          <a:endParaRPr lang="pt-BR" sz="2000"/>
        </a:p>
      </dgm:t>
    </dgm:pt>
    <dgm:pt modelId="{A46A45E5-F0CA-4594-98EC-A7E022B2A082}">
      <dgm:prSet phldrT="[Texto]" custT="1"/>
      <dgm:spPr/>
      <dgm:t>
        <a:bodyPr/>
        <a:lstStyle/>
        <a:p>
          <a:r>
            <a:rPr lang="pt-BR" sz="2400" dirty="0"/>
            <a:t>Benefícios para a mobilidade urbana</a:t>
          </a:r>
        </a:p>
      </dgm:t>
    </dgm:pt>
    <dgm:pt modelId="{91330460-FC5D-4B8C-80FD-C26136B77692}" type="parTrans" cxnId="{63CD5803-5CC5-47D7-9114-39FB7D01501F}">
      <dgm:prSet/>
      <dgm:spPr/>
      <dgm:t>
        <a:bodyPr/>
        <a:lstStyle/>
        <a:p>
          <a:endParaRPr lang="pt-BR" sz="2000"/>
        </a:p>
      </dgm:t>
    </dgm:pt>
    <dgm:pt modelId="{F0E3E698-9275-4C47-B1B4-CF5755EF0417}" type="sibTrans" cxnId="{63CD5803-5CC5-47D7-9114-39FB7D01501F}">
      <dgm:prSet/>
      <dgm:spPr/>
      <dgm:t>
        <a:bodyPr/>
        <a:lstStyle/>
        <a:p>
          <a:endParaRPr lang="pt-BR" sz="2000"/>
        </a:p>
      </dgm:t>
    </dgm:pt>
    <dgm:pt modelId="{2754A164-D633-43BF-A898-08DE555831C2}" type="pres">
      <dgm:prSet presAssocID="{9B047012-CAEE-4998-98A3-52E397076ED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40627EB-C454-42C0-8561-1918A10733B5}" type="pres">
      <dgm:prSet presAssocID="{9B047012-CAEE-4998-98A3-52E397076ED0}" presName="children" presStyleCnt="0"/>
      <dgm:spPr/>
    </dgm:pt>
    <dgm:pt modelId="{B8760F93-7301-4049-8CE8-2CB2B6AEA48C}" type="pres">
      <dgm:prSet presAssocID="{9B047012-CAEE-4998-98A3-52E397076ED0}" presName="childPlaceholder" presStyleCnt="0"/>
      <dgm:spPr/>
    </dgm:pt>
    <dgm:pt modelId="{1ACFF4CC-FC2A-4EB3-94FF-08F59E426DC5}" type="pres">
      <dgm:prSet presAssocID="{9B047012-CAEE-4998-98A3-52E397076ED0}" presName="circle" presStyleCnt="0"/>
      <dgm:spPr/>
    </dgm:pt>
    <dgm:pt modelId="{C31584E2-723A-45B8-A1BC-9FF2095CF97B}" type="pres">
      <dgm:prSet presAssocID="{9B047012-CAEE-4998-98A3-52E397076ED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4C0CAE6C-1482-40F7-86E4-E7484B8080FB}" type="pres">
      <dgm:prSet presAssocID="{9B047012-CAEE-4998-98A3-52E397076ED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8E01B53-35CC-48C9-A36B-DA0FE7CF3280}" type="pres">
      <dgm:prSet presAssocID="{9B047012-CAEE-4998-98A3-52E397076ED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57C2664-AB77-4C09-BDA1-00D11290C82A}" type="pres">
      <dgm:prSet presAssocID="{9B047012-CAEE-4998-98A3-52E397076ED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6667467-2B35-48F4-A89B-CD047CC3CDE2}" type="pres">
      <dgm:prSet presAssocID="{9B047012-CAEE-4998-98A3-52E397076ED0}" presName="quadrantPlaceholder" presStyleCnt="0"/>
      <dgm:spPr/>
    </dgm:pt>
    <dgm:pt modelId="{B6265541-69FC-487F-9946-1EC1F0EB0D72}" type="pres">
      <dgm:prSet presAssocID="{9B047012-CAEE-4998-98A3-52E397076ED0}" presName="center1" presStyleLbl="fgShp" presStyleIdx="0" presStyleCnt="2"/>
      <dgm:spPr/>
    </dgm:pt>
    <dgm:pt modelId="{41F022C9-8FFE-4049-96DB-568CEFDE8179}" type="pres">
      <dgm:prSet presAssocID="{9B047012-CAEE-4998-98A3-52E397076ED0}" presName="center2" presStyleLbl="fgShp" presStyleIdx="1" presStyleCnt="2"/>
      <dgm:spPr/>
    </dgm:pt>
  </dgm:ptLst>
  <dgm:cxnLst>
    <dgm:cxn modelId="{63CD5803-5CC5-47D7-9114-39FB7D01501F}" srcId="{9B047012-CAEE-4998-98A3-52E397076ED0}" destId="{A46A45E5-F0CA-4594-98EC-A7E022B2A082}" srcOrd="3" destOrd="0" parTransId="{91330460-FC5D-4B8C-80FD-C26136B77692}" sibTransId="{F0E3E698-9275-4C47-B1B4-CF5755EF0417}"/>
    <dgm:cxn modelId="{B6EAE105-7803-4B3D-9837-5FF8D38F40E1}" type="presOf" srcId="{A46A45E5-F0CA-4594-98EC-A7E022B2A082}" destId="{857C2664-AB77-4C09-BDA1-00D11290C82A}" srcOrd="0" destOrd="0" presId="urn:microsoft.com/office/officeart/2005/8/layout/cycle4"/>
    <dgm:cxn modelId="{07D16A2A-DEDA-40CF-BE1B-0115170CBC70}" srcId="{9B047012-CAEE-4998-98A3-52E397076ED0}" destId="{4202E63D-DD9D-4E55-999B-3259C4033C7D}" srcOrd="0" destOrd="0" parTransId="{BA937A65-F984-4515-81CC-F7DCC41FC388}" sibTransId="{61703DD4-3DCF-4EEA-8D7F-88274F860149}"/>
    <dgm:cxn modelId="{ED27DB3A-020F-4308-9D24-6E634CB353A5}" srcId="{9B047012-CAEE-4998-98A3-52E397076ED0}" destId="{CA8BC5BD-30D0-4F30-9FE5-16FECCFF1940}" srcOrd="1" destOrd="0" parTransId="{D2256B30-31CE-4517-A644-4D54E043E28C}" sibTransId="{4AB61619-9CF8-49CA-9B9E-04AF41F0568E}"/>
    <dgm:cxn modelId="{DB58E766-4A8B-43E6-AF39-18D2D5658C3F}" type="presOf" srcId="{4202E63D-DD9D-4E55-999B-3259C4033C7D}" destId="{C31584E2-723A-45B8-A1BC-9FF2095CF97B}" srcOrd="0" destOrd="0" presId="urn:microsoft.com/office/officeart/2005/8/layout/cycle4"/>
    <dgm:cxn modelId="{0523396A-6C71-4BAD-9ACF-2D2660E606A3}" type="presOf" srcId="{CA8BC5BD-30D0-4F30-9FE5-16FECCFF1940}" destId="{4C0CAE6C-1482-40F7-86E4-E7484B8080FB}" srcOrd="0" destOrd="0" presId="urn:microsoft.com/office/officeart/2005/8/layout/cycle4"/>
    <dgm:cxn modelId="{95F2F976-B545-4251-93BF-FDB70DF5CC60}" srcId="{9B047012-CAEE-4998-98A3-52E397076ED0}" destId="{CF2607AC-A4D0-4B7C-A47F-8DF164DB7FE2}" srcOrd="2" destOrd="0" parTransId="{A473C2CD-3B69-4F26-8700-6F0849CA34E2}" sibTransId="{393CF641-86B5-4C40-9F3F-75061F5268DF}"/>
    <dgm:cxn modelId="{0075C6AB-EB0B-42AC-8D5E-55D31FC9260D}" type="presOf" srcId="{9B047012-CAEE-4998-98A3-52E397076ED0}" destId="{2754A164-D633-43BF-A898-08DE555831C2}" srcOrd="0" destOrd="0" presId="urn:microsoft.com/office/officeart/2005/8/layout/cycle4"/>
    <dgm:cxn modelId="{4044DED2-ADA2-4FA6-992D-57DEA6D23999}" type="presOf" srcId="{CF2607AC-A4D0-4B7C-A47F-8DF164DB7FE2}" destId="{78E01B53-35CC-48C9-A36B-DA0FE7CF3280}" srcOrd="0" destOrd="0" presId="urn:microsoft.com/office/officeart/2005/8/layout/cycle4"/>
    <dgm:cxn modelId="{B5BA219E-3DD2-44A3-AC46-231DB4488057}" type="presParOf" srcId="{2754A164-D633-43BF-A898-08DE555831C2}" destId="{240627EB-C454-42C0-8561-1918A10733B5}" srcOrd="0" destOrd="0" presId="urn:microsoft.com/office/officeart/2005/8/layout/cycle4"/>
    <dgm:cxn modelId="{959F93D2-57DE-42BE-8D10-3A9B3103185E}" type="presParOf" srcId="{240627EB-C454-42C0-8561-1918A10733B5}" destId="{B8760F93-7301-4049-8CE8-2CB2B6AEA48C}" srcOrd="0" destOrd="0" presId="urn:microsoft.com/office/officeart/2005/8/layout/cycle4"/>
    <dgm:cxn modelId="{B2413733-70C1-4EBF-93AC-6A851DCB49A7}" type="presParOf" srcId="{2754A164-D633-43BF-A898-08DE555831C2}" destId="{1ACFF4CC-FC2A-4EB3-94FF-08F59E426DC5}" srcOrd="1" destOrd="0" presId="urn:microsoft.com/office/officeart/2005/8/layout/cycle4"/>
    <dgm:cxn modelId="{E9B03C2C-7754-4E23-8FE2-CC807C2A26B1}" type="presParOf" srcId="{1ACFF4CC-FC2A-4EB3-94FF-08F59E426DC5}" destId="{C31584E2-723A-45B8-A1BC-9FF2095CF97B}" srcOrd="0" destOrd="0" presId="urn:microsoft.com/office/officeart/2005/8/layout/cycle4"/>
    <dgm:cxn modelId="{BD418FFC-2F58-49BB-9C37-EED3E351666C}" type="presParOf" srcId="{1ACFF4CC-FC2A-4EB3-94FF-08F59E426DC5}" destId="{4C0CAE6C-1482-40F7-86E4-E7484B8080FB}" srcOrd="1" destOrd="0" presId="urn:microsoft.com/office/officeart/2005/8/layout/cycle4"/>
    <dgm:cxn modelId="{8507F3F1-67CF-46C6-B329-3C3625C351FF}" type="presParOf" srcId="{1ACFF4CC-FC2A-4EB3-94FF-08F59E426DC5}" destId="{78E01B53-35CC-48C9-A36B-DA0FE7CF3280}" srcOrd="2" destOrd="0" presId="urn:microsoft.com/office/officeart/2005/8/layout/cycle4"/>
    <dgm:cxn modelId="{33B77488-C95D-4038-812D-31E8BEE17263}" type="presParOf" srcId="{1ACFF4CC-FC2A-4EB3-94FF-08F59E426DC5}" destId="{857C2664-AB77-4C09-BDA1-00D11290C82A}" srcOrd="3" destOrd="0" presId="urn:microsoft.com/office/officeart/2005/8/layout/cycle4"/>
    <dgm:cxn modelId="{78436A42-63D1-4B10-9708-0B2CC9719C95}" type="presParOf" srcId="{1ACFF4CC-FC2A-4EB3-94FF-08F59E426DC5}" destId="{C6667467-2B35-48F4-A89B-CD047CC3CDE2}" srcOrd="4" destOrd="0" presId="urn:microsoft.com/office/officeart/2005/8/layout/cycle4"/>
    <dgm:cxn modelId="{9F63C153-44A0-4619-8DA9-6D88FD3CD7E2}" type="presParOf" srcId="{2754A164-D633-43BF-A898-08DE555831C2}" destId="{B6265541-69FC-487F-9946-1EC1F0EB0D72}" srcOrd="2" destOrd="0" presId="urn:microsoft.com/office/officeart/2005/8/layout/cycle4"/>
    <dgm:cxn modelId="{89DAA1E9-838A-4C45-A765-A611938CC42A}" type="presParOf" srcId="{2754A164-D633-43BF-A898-08DE555831C2}" destId="{41F022C9-8FFE-4049-96DB-568CEFDE817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584E2-723A-45B8-A1BC-9FF2095CF97B}">
      <dsp:nvSpPr>
        <dsp:cNvPr id="0" name=""/>
        <dsp:cNvSpPr/>
      </dsp:nvSpPr>
      <dsp:spPr>
        <a:xfrm>
          <a:off x="3309200" y="400348"/>
          <a:ext cx="3041241" cy="30412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Manifestações junho de 2013</a:t>
          </a:r>
        </a:p>
      </dsp:txBody>
      <dsp:txXfrm>
        <a:off x="4199959" y="1291107"/>
        <a:ext cx="2150482" cy="2150482"/>
      </dsp:txXfrm>
    </dsp:sp>
    <dsp:sp modelId="{4C0CAE6C-1482-40F7-86E4-E7484B8080FB}">
      <dsp:nvSpPr>
        <dsp:cNvPr id="0" name=""/>
        <dsp:cNvSpPr/>
      </dsp:nvSpPr>
      <dsp:spPr>
        <a:xfrm rot="5400000">
          <a:off x="6490914" y="400348"/>
          <a:ext cx="3041241" cy="30412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Oscilações dos fatores de produção</a:t>
          </a:r>
        </a:p>
      </dsp:txBody>
      <dsp:txXfrm rot="-5400000">
        <a:off x="6490914" y="1291107"/>
        <a:ext cx="2150482" cy="2150482"/>
      </dsp:txXfrm>
    </dsp:sp>
    <dsp:sp modelId="{78E01B53-35CC-48C9-A36B-DA0FE7CF3280}">
      <dsp:nvSpPr>
        <dsp:cNvPr id="0" name=""/>
        <dsp:cNvSpPr/>
      </dsp:nvSpPr>
      <dsp:spPr>
        <a:xfrm rot="10800000">
          <a:off x="6490914" y="3582062"/>
          <a:ext cx="3041241" cy="30412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Parcela pobre e significativa da população</a:t>
          </a:r>
        </a:p>
      </dsp:txBody>
      <dsp:txXfrm rot="10800000">
        <a:off x="6490914" y="3582062"/>
        <a:ext cx="2150482" cy="2150482"/>
      </dsp:txXfrm>
    </dsp:sp>
    <dsp:sp modelId="{857C2664-AB77-4C09-BDA1-00D11290C82A}">
      <dsp:nvSpPr>
        <dsp:cNvPr id="0" name=""/>
        <dsp:cNvSpPr/>
      </dsp:nvSpPr>
      <dsp:spPr>
        <a:xfrm rot="16200000">
          <a:off x="3309200" y="3582062"/>
          <a:ext cx="3041241" cy="30412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Benefícios para a mobilidade urbana</a:t>
          </a:r>
        </a:p>
      </dsp:txBody>
      <dsp:txXfrm rot="5400000">
        <a:off x="4199959" y="3582062"/>
        <a:ext cx="2150482" cy="2150482"/>
      </dsp:txXfrm>
    </dsp:sp>
    <dsp:sp modelId="{B6265541-69FC-487F-9946-1EC1F0EB0D72}">
      <dsp:nvSpPr>
        <dsp:cNvPr id="0" name=""/>
        <dsp:cNvSpPr/>
      </dsp:nvSpPr>
      <dsp:spPr>
        <a:xfrm>
          <a:off x="5895660" y="2879697"/>
          <a:ext cx="1050035" cy="91307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022C9-8FFE-4049-96DB-568CEFDE8179}">
      <dsp:nvSpPr>
        <dsp:cNvPr id="0" name=""/>
        <dsp:cNvSpPr/>
      </dsp:nvSpPr>
      <dsp:spPr>
        <a:xfrm rot="10800000">
          <a:off x="5895660" y="3230879"/>
          <a:ext cx="1050035" cy="91307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DAC34-0131-44B2-A283-BD379DA384BF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EFC71-3994-455C-BBA9-C0E2D7529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83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12DA-EEFE-4973-9B24-822DD7A6BBF8}" type="datetime1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74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6450-3957-4FCC-9D33-087156F63DA5}" type="datetime1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09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CB72-1AA5-424B-9341-2CECBCC7AF68}" type="datetime1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9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BF40-AD40-42EF-AAA3-F0B8968B6C1B}" type="datetime1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28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C27C6-9285-4731-97A6-FE080BD1939B}" type="datetime1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14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24F5-860A-4400-8733-E9FA50F017D1}" type="datetime1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7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2660-C35B-40F9-93D2-D75E1CA095F9}" type="datetime1">
              <a:rPr lang="pt-BR" smtClean="0"/>
              <a:t>03/10/2019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69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C992-CE7B-4E07-ADD5-6C3BE9FB8536}" type="datetime1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82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20B-CBB0-41DB-85AC-B2FF75337992}" type="datetime1">
              <a:rPr lang="pt-BR" smtClean="0"/>
              <a:t>03/10/2019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67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5203-2F56-4448-A6BE-23A952E3DA23}" type="datetime1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95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6EE7-CC71-4D3E-A338-69ED404F275E}" type="datetime1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00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6E226-8060-4090-B685-67345252CB7E}" type="datetime1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C83CF-229F-44C6-BACD-DFBB56A546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55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BBB8D-9F41-44ED-B97B-6C835D693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687810C-5DEC-4BCB-BB40-5D722D74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1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99E334-C1F4-4A8D-99E5-163D5F9E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2B87F1F-90DA-4624-95B5-FDD6EAF570AF}"/>
              </a:ext>
            </a:extLst>
          </p:cNvPr>
          <p:cNvSpPr/>
          <p:nvPr/>
        </p:nvSpPr>
        <p:spPr>
          <a:xfrm>
            <a:off x="0" y="3008243"/>
            <a:ext cx="7964557" cy="253116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libri "/>
                <a:cs typeface="Arial" panose="020B0604020202020204" pitchFamily="34" charset="0"/>
              </a:rPr>
              <a:t>Avaliação da qualidade dos serviços do transporte coletivo urbano de ônibus de Jacareí (SP)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Calibri "/>
                <a:cs typeface="Arial" panose="020B0604020202020204" pitchFamily="34" charset="0"/>
              </a:rPr>
              <a:t>Relatório – 01/2019</a:t>
            </a:r>
            <a:endParaRPr lang="pt-BR" sz="3200" b="1" dirty="0">
              <a:solidFill>
                <a:schemeClr val="bg1"/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622831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30EB6-1E3C-451A-8F0A-0F3DE54D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BE9C4B9-5F02-4E27-95F6-8FDCDC53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10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578830B-0358-4C38-8BFB-EAC47382BE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550108"/>
              </p:ext>
            </p:extLst>
          </p:nvPr>
        </p:nvGraphicFramePr>
        <p:xfrm>
          <a:off x="2252870" y="2057399"/>
          <a:ext cx="7381460" cy="3163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390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3,85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FAD58F1-C395-4D4A-9460-73E0B0DCE3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245553"/>
              </p:ext>
            </p:extLst>
          </p:nvPr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432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3EAD9-8A9F-489B-A1A7-3A0787FB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4E62A1D-336B-48FA-8EC9-5FA880A4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12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794B7F9-4194-47C5-9000-45D9A0458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706280"/>
              </p:ext>
            </p:extLst>
          </p:nvPr>
        </p:nvGraphicFramePr>
        <p:xfrm>
          <a:off x="2160105" y="2057399"/>
          <a:ext cx="7182678" cy="3177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4776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13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3,43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39F0A85-2563-4A33-8E25-D0C8705299D0}"/>
              </a:ext>
            </a:extLst>
          </p:cNvPr>
          <p:cNvGraphicFramePr>
            <a:graphicFrameLocks/>
          </p:cNvGraphicFramePr>
          <p:nvPr/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7942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A954E-751E-4226-BBBB-17657E684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43921F2-D05F-4C6A-B94E-64609BB5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14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9BEF5B9-100F-4200-845A-427BC95F97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69911"/>
              </p:ext>
            </p:extLst>
          </p:nvPr>
        </p:nvGraphicFramePr>
        <p:xfrm>
          <a:off x="2319129" y="2057399"/>
          <a:ext cx="7195931" cy="307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695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3,25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446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969A2EE-4FBA-4393-8327-B52AD0404F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953835"/>
              </p:ext>
            </p:extLst>
          </p:nvPr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8935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73FB6-B357-4793-99FE-1EDE1E8B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C48DF78-0A50-4C01-BE87-64014048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16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F1326C7-07A1-4065-87B4-FFC4239216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620266"/>
              </p:ext>
            </p:extLst>
          </p:nvPr>
        </p:nvGraphicFramePr>
        <p:xfrm>
          <a:off x="2014330" y="2057399"/>
          <a:ext cx="7752522" cy="332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70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17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3,42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4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447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413DC99-4E6D-42A3-A637-E48A0752B1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643438"/>
              </p:ext>
            </p:extLst>
          </p:nvPr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9340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2C86E-8A18-414A-AF0D-7B095ABA1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25FDADA-5357-4FBE-8868-5060DD2E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18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A513CC9-B7B1-46C0-8D3C-59F66F96D8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166338"/>
              </p:ext>
            </p:extLst>
          </p:nvPr>
        </p:nvGraphicFramePr>
        <p:xfrm>
          <a:off x="2504661" y="2057400"/>
          <a:ext cx="6599582" cy="3283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6591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3,86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447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95BBAE0-C8BE-4ECA-AF2B-9A7580B56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051935"/>
              </p:ext>
            </p:extLst>
          </p:nvPr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202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FBF3A62-A7EA-4592-98EC-629D0A941342}"/>
              </a:ext>
            </a:extLst>
          </p:cNvPr>
          <p:cNvGraphicFramePr/>
          <p:nvPr/>
        </p:nvGraphicFramePr>
        <p:xfrm>
          <a:off x="1669776" y="-212035"/>
          <a:ext cx="12841356" cy="7023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0FBEC692-354B-4AE3-A27B-E5240CA42D2F}"/>
              </a:ext>
            </a:extLst>
          </p:cNvPr>
          <p:cNvSpPr txBox="1"/>
          <p:nvPr/>
        </p:nvSpPr>
        <p:spPr>
          <a:xfrm>
            <a:off x="410817" y="2967335"/>
            <a:ext cx="3538330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Por que?</a:t>
            </a:r>
          </a:p>
        </p:txBody>
      </p:sp>
    </p:spTree>
    <p:extLst>
      <p:ext uri="{BB962C8B-B14F-4D97-AF65-F5344CB8AC3E}">
        <p14:creationId xmlns:p14="http://schemas.microsoft.com/office/powerpoint/2010/main" val="3462908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80605-2C46-451B-A08B-C03D07E1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3EB06AE-BFED-49BF-BFB3-4441C1F8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20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BAD4103-7945-4FF1-9DA6-839A4570F3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805470"/>
              </p:ext>
            </p:extLst>
          </p:nvPr>
        </p:nvGraphicFramePr>
        <p:xfrm>
          <a:off x="2332383" y="2057399"/>
          <a:ext cx="6997147" cy="3177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6668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21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3,73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448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5C5A7C1-5FAF-43AA-B9D4-6EF92EFFAB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077374"/>
              </p:ext>
            </p:extLst>
          </p:nvPr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639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43FBC-6D7C-4053-B1A1-3DF81221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986DC8D-0883-4A66-93C5-3C4C6253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22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770A437-BC0C-46DD-9016-9C7A48BFF7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369828"/>
              </p:ext>
            </p:extLst>
          </p:nvPr>
        </p:nvGraphicFramePr>
        <p:xfrm>
          <a:off x="2345635" y="2057399"/>
          <a:ext cx="7103165" cy="33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3572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23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3,69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447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731935D-2885-4B59-8FD2-1F8597CB6F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831642"/>
              </p:ext>
            </p:extLst>
          </p:nvPr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1930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67979-859A-4484-B124-BB4E90A1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FAAFC03-2ED4-4B8F-83C0-0957B10E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24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928160C-A333-428C-BF6A-1C0BD2D8B6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846982"/>
              </p:ext>
            </p:extLst>
          </p:nvPr>
        </p:nvGraphicFramePr>
        <p:xfrm>
          <a:off x="2279374" y="2057400"/>
          <a:ext cx="7142922" cy="344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1794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25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3,83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447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0BC558D-C18D-4128-82E9-346250F46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139256"/>
              </p:ext>
            </p:extLst>
          </p:nvPr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2680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754A2-02D4-4891-ADF1-41195471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C421498-04D0-4074-89D2-70F03435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26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DD0F26-3EEE-4B5F-B7D3-916E839E85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903341"/>
              </p:ext>
            </p:extLst>
          </p:nvPr>
        </p:nvGraphicFramePr>
        <p:xfrm>
          <a:off x="1987826" y="2057399"/>
          <a:ext cx="7434470" cy="3694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6038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27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3,74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F572950-DED8-4558-B659-29110FD7FA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540275"/>
              </p:ext>
            </p:extLst>
          </p:nvPr>
        </p:nvGraphicFramePr>
        <p:xfrm>
          <a:off x="838200" y="1690688"/>
          <a:ext cx="7543800" cy="310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9768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5CB66-CE63-4802-9784-CE5858E9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31FEEAC-1855-45F0-81F3-24C41213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28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8E9E0C8-1608-4C18-8F56-561E083EB7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504591"/>
              </p:ext>
            </p:extLst>
          </p:nvPr>
        </p:nvGraphicFramePr>
        <p:xfrm>
          <a:off x="2279373" y="2057399"/>
          <a:ext cx="7209183" cy="334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9625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29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2,91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4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446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ED7DEC7-5062-4159-9667-C799759CE6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012648"/>
              </p:ext>
            </p:extLst>
          </p:nvPr>
        </p:nvGraphicFramePr>
        <p:xfrm>
          <a:off x="838200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328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30C4C22-C48B-47B6-A726-DB6B49D4281C}"/>
              </a:ext>
            </a:extLst>
          </p:cNvPr>
          <p:cNvSpPr txBox="1"/>
          <p:nvPr/>
        </p:nvSpPr>
        <p:spPr>
          <a:xfrm>
            <a:off x="755374" y="556591"/>
            <a:ext cx="106812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1800"/>
              </a:spcBef>
              <a:buBlip>
                <a:blip r:embed="rId2"/>
              </a:buBlip>
            </a:pPr>
            <a:r>
              <a:rPr lang="pt-BR" sz="4400" dirty="0"/>
              <a:t> </a:t>
            </a:r>
            <a:r>
              <a:rPr lang="pt-BR" sz="4400" b="1" dirty="0"/>
              <a:t>Objetivo Geral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endParaRPr lang="pt-BR" sz="4400" dirty="0"/>
          </a:p>
          <a:p>
            <a:pPr algn="just">
              <a:lnSpc>
                <a:spcPct val="100000"/>
              </a:lnSpc>
              <a:spcBef>
                <a:spcPts val="1800"/>
              </a:spcBef>
              <a:buBlip>
                <a:blip r:embed="rId2"/>
              </a:buBlip>
            </a:pPr>
            <a:r>
              <a:rPr lang="pt-BR" sz="4400" dirty="0"/>
              <a:t> Verificar o nível da qualidade dos serviços prestados no transporte coletivo urbano de ônibus de Jacareí (SP).</a:t>
            </a:r>
          </a:p>
          <a:p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830190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63882-5514-4A2F-9402-E2C0F8E0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492066B-3D8A-4E30-921A-81C5DDC3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30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BCEAF87-618E-4637-8075-DFD617629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266064"/>
              </p:ext>
            </p:extLst>
          </p:nvPr>
        </p:nvGraphicFramePr>
        <p:xfrm>
          <a:off x="2213113" y="2057399"/>
          <a:ext cx="7182678" cy="333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7557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31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4,11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447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7058293-E3EF-4B33-AB8F-1265A6FC92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499838"/>
              </p:ext>
            </p:extLst>
          </p:nvPr>
        </p:nvGraphicFramePr>
        <p:xfrm>
          <a:off x="838200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1610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65751-DAA5-440F-AB00-E45C3D54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740D680-76C1-4126-9D31-A30F2F22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32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D4D2307-ECC7-4A54-A9F3-ABF37BBF4B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856105"/>
              </p:ext>
            </p:extLst>
          </p:nvPr>
        </p:nvGraphicFramePr>
        <p:xfrm>
          <a:off x="2173357" y="2057400"/>
          <a:ext cx="7407965" cy="3548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6503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33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3,54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007D419-CD59-48EE-AB7B-D612CC44D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387977"/>
              </p:ext>
            </p:extLst>
          </p:nvPr>
        </p:nvGraphicFramePr>
        <p:xfrm>
          <a:off x="838200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3320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42994-1CAF-4C31-9314-5ABDB1C5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F61A9E1-69CE-4C98-A4E1-98F486E9B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34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267D44C-A9C7-40E1-B489-9FB0579316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030021"/>
              </p:ext>
            </p:extLst>
          </p:nvPr>
        </p:nvGraphicFramePr>
        <p:xfrm>
          <a:off x="2186609" y="2057399"/>
          <a:ext cx="6665843" cy="3627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8868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35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3,16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448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CA830D8-1590-4541-B524-327CEB4BB9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7376845"/>
              </p:ext>
            </p:extLst>
          </p:nvPr>
        </p:nvGraphicFramePr>
        <p:xfrm>
          <a:off x="838200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5303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5F3AF-E4BE-4ABB-A5D4-376571FC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89A3CF8-3186-4905-A9D3-B22AFB83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36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29B803A-A1FD-40E2-BF59-7DD6AF2D6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169008"/>
              </p:ext>
            </p:extLst>
          </p:nvPr>
        </p:nvGraphicFramePr>
        <p:xfrm>
          <a:off x="2517913" y="2057400"/>
          <a:ext cx="625502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7957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37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3,96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C841581-4A3E-4165-B578-D1876482A4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8431481"/>
              </p:ext>
            </p:extLst>
          </p:nvPr>
        </p:nvGraphicFramePr>
        <p:xfrm>
          <a:off x="838200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4614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44105-12D6-474C-99DF-41FB8FDD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D9EA42D-8F23-4B16-AD80-EACA33CA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38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93121E5-FF92-4A13-8270-7094344192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545628"/>
              </p:ext>
            </p:extLst>
          </p:nvPr>
        </p:nvGraphicFramePr>
        <p:xfrm>
          <a:off x="2623929" y="2057400"/>
          <a:ext cx="6467061" cy="3283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9204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39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3,67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448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31451131-E408-46CB-AA62-FAC624F4F1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341324"/>
              </p:ext>
            </p:extLst>
          </p:nvPr>
        </p:nvGraphicFramePr>
        <p:xfrm>
          <a:off x="838200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8528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5E8C0-7972-42F8-B9EB-54B80C59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latin typeface="+mn-lt"/>
              </a:rPr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FD72C0-B1C0-43A9-901C-CB1F195B9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800"/>
              </a:spcBef>
            </a:pPr>
            <a:r>
              <a:rPr lang="pt-BR" b="1" dirty="0"/>
              <a:t>Amostragem</a:t>
            </a:r>
            <a:r>
              <a:rPr lang="pt-BR" dirty="0"/>
              <a:t> 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è"/>
            </a:pPr>
            <a:r>
              <a:rPr lang="pt-BR" dirty="0">
                <a:sym typeface="Wingdings" panose="05000000000000000000" pitchFamily="2" charset="2"/>
              </a:rPr>
              <a:t> Probabilística (95% de confiança).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è"/>
            </a:pPr>
            <a:r>
              <a:rPr lang="pt-BR" dirty="0">
                <a:sym typeface="Wingdings" panose="05000000000000000000" pitchFamily="2" charset="2"/>
              </a:rPr>
              <a:t> Linha e tipo de usuário.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è"/>
            </a:pPr>
            <a:r>
              <a:rPr lang="pt-BR" dirty="0">
                <a:sym typeface="Wingdings" panose="05000000000000000000" pitchFamily="2" charset="2"/>
              </a:rPr>
              <a:t> 449 entrevistas.</a:t>
            </a:r>
          </a:p>
          <a:p>
            <a:pPr>
              <a:spcBef>
                <a:spcPts val="1800"/>
              </a:spcBef>
            </a:pPr>
            <a:r>
              <a:rPr lang="pt-BR" b="1" dirty="0">
                <a:sym typeface="Wingdings" panose="05000000000000000000" pitchFamily="2" charset="2"/>
              </a:rPr>
              <a:t>Coleta de dados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è"/>
            </a:pPr>
            <a:r>
              <a:rPr lang="pt-BR" dirty="0">
                <a:sym typeface="Wingdings" panose="05000000000000000000" pitchFamily="2" charset="2"/>
              </a:rPr>
              <a:t>Embarcado.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è"/>
            </a:pPr>
            <a:r>
              <a:rPr lang="pt-BR" dirty="0">
                <a:sym typeface="Wingdings" panose="05000000000000000000" pitchFamily="2" charset="2"/>
              </a:rPr>
              <a:t>Pessoal e dirigida.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è"/>
            </a:pPr>
            <a:r>
              <a:rPr lang="pt-BR" dirty="0">
                <a:sym typeface="Wingdings" panose="05000000000000000000" pitchFamily="2" charset="2"/>
              </a:rPr>
              <a:t> Abri – Junho de 2019.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è"/>
            </a:pPr>
            <a:r>
              <a:rPr lang="pt-BR" dirty="0">
                <a:sym typeface="Wingdings" panose="05000000000000000000" pitchFamily="2" charset="2"/>
              </a:rPr>
              <a:t> Escala de qualidade percebida.</a:t>
            </a:r>
          </a:p>
          <a:p>
            <a:pPr marL="0" indent="0">
              <a:spcBef>
                <a:spcPts val="1800"/>
              </a:spcBef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140A172-FD45-4326-BF4F-F3AA5ACB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524" y="1690688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87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664B5E-0DF8-4519-960B-99E235244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90DB5E0-092E-4322-BFE9-739CE1C7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40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AC4E5BA-D392-4540-8C61-49B76CDA9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464326"/>
              </p:ext>
            </p:extLst>
          </p:nvPr>
        </p:nvGraphicFramePr>
        <p:xfrm>
          <a:off x="2676939" y="2057399"/>
          <a:ext cx="6785113" cy="3680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6781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41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4,43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3EE0C7E-4666-46EE-A3EC-7DCD723E0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986780"/>
              </p:ext>
            </p:extLst>
          </p:nvPr>
        </p:nvGraphicFramePr>
        <p:xfrm>
          <a:off x="838201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0788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991B4-277D-4F92-BDCF-BF3D5F7B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36108B1-B574-4C27-B545-185B8DF2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42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EA74C49-0CA2-44CA-AE24-628B17EBA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310951"/>
              </p:ext>
            </p:extLst>
          </p:nvPr>
        </p:nvGraphicFramePr>
        <p:xfrm>
          <a:off x="2491409" y="2057399"/>
          <a:ext cx="6546574" cy="332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4193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43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4,22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B83452B-73F3-485E-813E-7A9CD05B8E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049400"/>
              </p:ext>
            </p:extLst>
          </p:nvPr>
        </p:nvGraphicFramePr>
        <p:xfrm>
          <a:off x="838200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0230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60241-A28A-4A7F-9172-59721CD3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484CF3E-0AD2-48E3-A31C-B8504D0B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44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0207C16-14B0-4967-B22E-9082A8C5B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67833"/>
              </p:ext>
            </p:extLst>
          </p:nvPr>
        </p:nvGraphicFramePr>
        <p:xfrm>
          <a:off x="2504661" y="2057398"/>
          <a:ext cx="6771861" cy="358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9650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45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4,33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5C02296-20B4-46CC-A56C-334EBCC2EE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337959"/>
              </p:ext>
            </p:extLst>
          </p:nvPr>
        </p:nvGraphicFramePr>
        <p:xfrm>
          <a:off x="838200" y="1690688"/>
          <a:ext cx="7543800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3513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77272-ADAE-497B-9C4A-81071B99C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5A1979B-8066-4D27-820B-25A539FF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46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E0871C3-5086-4A53-85CF-B153AF2B75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35447"/>
              </p:ext>
            </p:extLst>
          </p:nvPr>
        </p:nvGraphicFramePr>
        <p:xfrm>
          <a:off x="2570922" y="2057399"/>
          <a:ext cx="6573078" cy="35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9737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47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7,1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8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442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293DEE6-1F04-4BB7-9C04-562C61BA11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672327"/>
              </p:ext>
            </p:extLst>
          </p:nvPr>
        </p:nvGraphicFramePr>
        <p:xfrm>
          <a:off x="954157" y="1690688"/>
          <a:ext cx="7427843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6970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8AF015F-6C59-4450-BED4-9BA8288F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48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DB279B-E340-4BBA-A3E6-CFD79F77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54" y="1136345"/>
            <a:ext cx="3624469" cy="128927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F49B216-96CB-4BDA-B6D9-ABAF8595F670}"/>
              </a:ext>
            </a:extLst>
          </p:cNvPr>
          <p:cNvSpPr txBox="1"/>
          <p:nvPr/>
        </p:nvSpPr>
        <p:spPr>
          <a:xfrm>
            <a:off x="4223294" y="2829231"/>
            <a:ext cx="96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cs typeface="Arial" panose="020B0604020202020204" pitchFamily="34" charset="0"/>
              </a:defRPr>
            </a:lvl1pPr>
          </a:lstStyle>
          <a:p>
            <a:r>
              <a:rPr lang="pt-BR" sz="1800" b="0" dirty="0"/>
              <a:t>11,28%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028AFB-23CA-4A92-B180-DB43135DD6FA}"/>
              </a:ext>
            </a:extLst>
          </p:cNvPr>
          <p:cNvSpPr txBox="1"/>
          <p:nvPr/>
        </p:nvSpPr>
        <p:spPr>
          <a:xfrm>
            <a:off x="3313034" y="2829231"/>
            <a:ext cx="97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cs typeface="Arial" panose="020B0604020202020204" pitchFamily="34" charset="0"/>
              </a:defRPr>
            </a:lvl1pPr>
          </a:lstStyle>
          <a:p>
            <a:r>
              <a:rPr lang="pt-BR" sz="1800" b="0" dirty="0"/>
              <a:t>46,98%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A8BF03D-421A-4448-ADB5-43203993C6FE}"/>
              </a:ext>
            </a:extLst>
          </p:cNvPr>
          <p:cNvSpPr txBox="1"/>
          <p:nvPr/>
        </p:nvSpPr>
        <p:spPr>
          <a:xfrm>
            <a:off x="1674320" y="2829231"/>
            <a:ext cx="120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cs typeface="Arial" panose="020B0604020202020204" pitchFamily="34" charset="0"/>
              </a:rPr>
              <a:t>41,73%</a:t>
            </a:r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DC9B11A1-E8A1-498E-A39F-AB2FBDA1EE14}"/>
              </a:ext>
            </a:extLst>
          </p:cNvPr>
          <p:cNvSpPr/>
          <p:nvPr/>
        </p:nvSpPr>
        <p:spPr>
          <a:xfrm rot="16200000">
            <a:off x="2113407" y="1347692"/>
            <a:ext cx="434097" cy="24004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have Esquerda 8">
            <a:extLst>
              <a:ext uri="{FF2B5EF4-FFF2-40B4-BE49-F238E27FC236}">
                <a16:creationId xmlns:a16="http://schemas.microsoft.com/office/drawing/2014/main" id="{E0996287-D1C4-4ABC-89C6-C5C80629DD5D}"/>
              </a:ext>
            </a:extLst>
          </p:cNvPr>
          <p:cNvSpPr/>
          <p:nvPr/>
        </p:nvSpPr>
        <p:spPr>
          <a:xfrm rot="16200000">
            <a:off x="3582485" y="2279018"/>
            <a:ext cx="434098" cy="53775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1516BE72-31D3-452C-B6BB-3C6AAAB27217}"/>
              </a:ext>
            </a:extLst>
          </p:cNvPr>
          <p:cNvSpPr/>
          <p:nvPr/>
        </p:nvSpPr>
        <p:spPr>
          <a:xfrm rot="16200000">
            <a:off x="4194520" y="2222858"/>
            <a:ext cx="434098" cy="686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A665C93-ABA7-455E-8C7B-837F44309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26" y="4416256"/>
            <a:ext cx="3624469" cy="128927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7234F5-A298-4B91-859A-7A8EC150444C}"/>
              </a:ext>
            </a:extLst>
          </p:cNvPr>
          <p:cNvSpPr txBox="1"/>
          <p:nvPr/>
        </p:nvSpPr>
        <p:spPr>
          <a:xfrm>
            <a:off x="4216666" y="6109142"/>
            <a:ext cx="96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cs typeface="Arial" panose="020B0604020202020204" pitchFamily="34" charset="0"/>
              </a:defRPr>
            </a:lvl1pPr>
          </a:lstStyle>
          <a:p>
            <a:r>
              <a:rPr lang="pt-BR" sz="1800" b="0" dirty="0"/>
              <a:t>16,27%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D8DAEE9-B2EB-427A-8FE3-949BD9DE859E}"/>
              </a:ext>
            </a:extLst>
          </p:cNvPr>
          <p:cNvSpPr txBox="1"/>
          <p:nvPr/>
        </p:nvSpPr>
        <p:spPr>
          <a:xfrm>
            <a:off x="3306406" y="6109142"/>
            <a:ext cx="97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cs typeface="Arial" panose="020B0604020202020204" pitchFamily="34" charset="0"/>
              </a:defRPr>
            </a:lvl1pPr>
          </a:lstStyle>
          <a:p>
            <a:r>
              <a:rPr lang="pt-BR" sz="1800" b="0" dirty="0"/>
              <a:t>45,93%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63CF797-33E1-4E39-B017-B412C71119D7}"/>
              </a:ext>
            </a:extLst>
          </p:cNvPr>
          <p:cNvSpPr txBox="1"/>
          <p:nvPr/>
        </p:nvSpPr>
        <p:spPr>
          <a:xfrm>
            <a:off x="1667692" y="6109142"/>
            <a:ext cx="120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cs typeface="Arial" panose="020B0604020202020204" pitchFamily="34" charset="0"/>
              </a:rPr>
              <a:t>38,80%</a:t>
            </a:r>
          </a:p>
        </p:txBody>
      </p:sp>
      <p:sp>
        <p:nvSpPr>
          <p:cNvPr id="15" name="Chave Esquerda 14">
            <a:extLst>
              <a:ext uri="{FF2B5EF4-FFF2-40B4-BE49-F238E27FC236}">
                <a16:creationId xmlns:a16="http://schemas.microsoft.com/office/drawing/2014/main" id="{A07EB129-0A7B-4EC5-A32E-176A1F5CCCEC}"/>
              </a:ext>
            </a:extLst>
          </p:cNvPr>
          <p:cNvSpPr/>
          <p:nvPr/>
        </p:nvSpPr>
        <p:spPr>
          <a:xfrm rot="16200000">
            <a:off x="2106779" y="4627603"/>
            <a:ext cx="434097" cy="24004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have Esquerda 15">
            <a:extLst>
              <a:ext uri="{FF2B5EF4-FFF2-40B4-BE49-F238E27FC236}">
                <a16:creationId xmlns:a16="http://schemas.microsoft.com/office/drawing/2014/main" id="{C57144E2-81A0-4321-9F75-31059C23446F}"/>
              </a:ext>
            </a:extLst>
          </p:cNvPr>
          <p:cNvSpPr/>
          <p:nvPr/>
        </p:nvSpPr>
        <p:spPr>
          <a:xfrm rot="16200000">
            <a:off x="3575857" y="5558929"/>
            <a:ext cx="434098" cy="53775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have Esquerda 16">
            <a:extLst>
              <a:ext uri="{FF2B5EF4-FFF2-40B4-BE49-F238E27FC236}">
                <a16:creationId xmlns:a16="http://schemas.microsoft.com/office/drawing/2014/main" id="{AC69A0C2-15A6-479D-8DEB-F8321BAC234C}"/>
              </a:ext>
            </a:extLst>
          </p:cNvPr>
          <p:cNvSpPr/>
          <p:nvPr/>
        </p:nvSpPr>
        <p:spPr>
          <a:xfrm rot="16200000">
            <a:off x="4187892" y="5502769"/>
            <a:ext cx="434098" cy="686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01C52F2-A59C-4ACE-AC70-8A34FCF9C764}"/>
              </a:ext>
            </a:extLst>
          </p:cNvPr>
          <p:cNvSpPr txBox="1"/>
          <p:nvPr/>
        </p:nvSpPr>
        <p:spPr>
          <a:xfrm>
            <a:off x="1987815" y="795129"/>
            <a:ext cx="20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2º Semestre/2017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ECDBB00-238C-425F-86EB-0A268F913C7B}"/>
              </a:ext>
            </a:extLst>
          </p:cNvPr>
          <p:cNvSpPr txBox="1"/>
          <p:nvPr/>
        </p:nvSpPr>
        <p:spPr>
          <a:xfrm>
            <a:off x="1987814" y="4088651"/>
            <a:ext cx="208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1º Semestre/2018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C6D2DE33-158A-475A-BC81-894152BF6849}"/>
              </a:ext>
            </a:extLst>
          </p:cNvPr>
          <p:cNvCxnSpPr/>
          <p:nvPr/>
        </p:nvCxnSpPr>
        <p:spPr>
          <a:xfrm>
            <a:off x="1007154" y="4128407"/>
            <a:ext cx="40253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0A82D06-3ED2-401D-825B-C02A5501BB64}"/>
              </a:ext>
            </a:extLst>
          </p:cNvPr>
          <p:cNvCxnSpPr/>
          <p:nvPr/>
        </p:nvCxnSpPr>
        <p:spPr>
          <a:xfrm>
            <a:off x="943380" y="834885"/>
            <a:ext cx="40253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D73335D8-7F98-436D-B84E-DE5D0CCE73C0}"/>
              </a:ext>
            </a:extLst>
          </p:cNvPr>
          <p:cNvCxnSpPr/>
          <p:nvPr/>
        </p:nvCxnSpPr>
        <p:spPr>
          <a:xfrm>
            <a:off x="1070618" y="6425466"/>
            <a:ext cx="40253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045D4969-E17E-40D1-B2FD-0A4F76CD9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435" y="1136337"/>
            <a:ext cx="3624469" cy="1289276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7F92A9CF-E194-4757-BC4B-E77F33D0156E}"/>
              </a:ext>
            </a:extLst>
          </p:cNvPr>
          <p:cNvSpPr txBox="1"/>
          <p:nvPr/>
        </p:nvSpPr>
        <p:spPr>
          <a:xfrm>
            <a:off x="9855475" y="2829223"/>
            <a:ext cx="96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cs typeface="Arial" panose="020B0604020202020204" pitchFamily="34" charset="0"/>
              </a:defRPr>
            </a:lvl1pPr>
          </a:lstStyle>
          <a:p>
            <a:r>
              <a:rPr lang="pt-BR" sz="1800" b="0" dirty="0"/>
              <a:t>14%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26DD7F-5AFC-416B-BDAA-789BC978318D}"/>
              </a:ext>
            </a:extLst>
          </p:cNvPr>
          <p:cNvSpPr txBox="1"/>
          <p:nvPr/>
        </p:nvSpPr>
        <p:spPr>
          <a:xfrm>
            <a:off x="8945215" y="2829223"/>
            <a:ext cx="97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cs typeface="Arial" panose="020B0604020202020204" pitchFamily="34" charset="0"/>
              </a:defRPr>
            </a:lvl1pPr>
          </a:lstStyle>
          <a:p>
            <a:r>
              <a:rPr lang="pt-BR" sz="1800" b="0" dirty="0"/>
              <a:t>47%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CF2B086-C812-4023-9795-E4E6CB8A0A8F}"/>
              </a:ext>
            </a:extLst>
          </p:cNvPr>
          <p:cNvSpPr txBox="1"/>
          <p:nvPr/>
        </p:nvSpPr>
        <p:spPr>
          <a:xfrm>
            <a:off x="7306501" y="2829223"/>
            <a:ext cx="120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cs typeface="Arial" panose="020B0604020202020204" pitchFamily="34" charset="0"/>
              </a:rPr>
              <a:t>39,00%</a:t>
            </a:r>
          </a:p>
        </p:txBody>
      </p:sp>
      <p:sp>
        <p:nvSpPr>
          <p:cNvPr id="27" name="Chave Esquerda 26">
            <a:extLst>
              <a:ext uri="{FF2B5EF4-FFF2-40B4-BE49-F238E27FC236}">
                <a16:creationId xmlns:a16="http://schemas.microsoft.com/office/drawing/2014/main" id="{83F86FE0-EB3C-4E09-98CB-157CDD826697}"/>
              </a:ext>
            </a:extLst>
          </p:cNvPr>
          <p:cNvSpPr/>
          <p:nvPr/>
        </p:nvSpPr>
        <p:spPr>
          <a:xfrm rot="16200000">
            <a:off x="7745588" y="1347684"/>
            <a:ext cx="434097" cy="24004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have Esquerda 27">
            <a:extLst>
              <a:ext uri="{FF2B5EF4-FFF2-40B4-BE49-F238E27FC236}">
                <a16:creationId xmlns:a16="http://schemas.microsoft.com/office/drawing/2014/main" id="{FD098319-2C5A-4710-A296-B17786A5C3C9}"/>
              </a:ext>
            </a:extLst>
          </p:cNvPr>
          <p:cNvSpPr/>
          <p:nvPr/>
        </p:nvSpPr>
        <p:spPr>
          <a:xfrm rot="16200000">
            <a:off x="9214666" y="2279010"/>
            <a:ext cx="434098" cy="53775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have Esquerda 28">
            <a:extLst>
              <a:ext uri="{FF2B5EF4-FFF2-40B4-BE49-F238E27FC236}">
                <a16:creationId xmlns:a16="http://schemas.microsoft.com/office/drawing/2014/main" id="{F68C6423-3A89-402E-9D6E-F25C51657C00}"/>
              </a:ext>
            </a:extLst>
          </p:cNvPr>
          <p:cNvSpPr/>
          <p:nvPr/>
        </p:nvSpPr>
        <p:spPr>
          <a:xfrm rot="16200000">
            <a:off x="9826701" y="2222850"/>
            <a:ext cx="434098" cy="686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213B4E0-E103-429D-820A-D65D2C55DB8A}"/>
              </a:ext>
            </a:extLst>
          </p:cNvPr>
          <p:cNvSpPr txBox="1"/>
          <p:nvPr/>
        </p:nvSpPr>
        <p:spPr>
          <a:xfrm>
            <a:off x="7626623" y="808732"/>
            <a:ext cx="208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2º Semestre/2018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00BC6EE2-E5CC-4168-82CF-27717F40BDC7}"/>
              </a:ext>
            </a:extLst>
          </p:cNvPr>
          <p:cNvCxnSpPr/>
          <p:nvPr/>
        </p:nvCxnSpPr>
        <p:spPr>
          <a:xfrm>
            <a:off x="6645963" y="848488"/>
            <a:ext cx="40253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B20787E-7414-45F7-AB13-751579EDA0DD}"/>
              </a:ext>
            </a:extLst>
          </p:cNvPr>
          <p:cNvCxnSpPr/>
          <p:nvPr/>
        </p:nvCxnSpPr>
        <p:spPr>
          <a:xfrm>
            <a:off x="6709427" y="3145547"/>
            <a:ext cx="40253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Imagem 32">
            <a:extLst>
              <a:ext uri="{FF2B5EF4-FFF2-40B4-BE49-F238E27FC236}">
                <a16:creationId xmlns:a16="http://schemas.microsoft.com/office/drawing/2014/main" id="{A6C0E6D2-BE75-49B8-937E-F2D5A7FDE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315" y="4389753"/>
            <a:ext cx="3624469" cy="1289276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ED57B7AE-7D99-4BCA-AE9C-D00716BE910B}"/>
              </a:ext>
            </a:extLst>
          </p:cNvPr>
          <p:cNvSpPr txBox="1"/>
          <p:nvPr/>
        </p:nvSpPr>
        <p:spPr>
          <a:xfrm>
            <a:off x="9875355" y="6082639"/>
            <a:ext cx="96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cs typeface="Arial" panose="020B0604020202020204" pitchFamily="34" charset="0"/>
              </a:defRPr>
            </a:lvl1pPr>
          </a:lstStyle>
          <a:p>
            <a:r>
              <a:rPr lang="pt-BR" sz="1800" b="0" dirty="0"/>
              <a:t>21,27%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A12352C-2C2D-4AE3-AAD9-79AEDBE5A020}"/>
              </a:ext>
            </a:extLst>
          </p:cNvPr>
          <p:cNvSpPr txBox="1"/>
          <p:nvPr/>
        </p:nvSpPr>
        <p:spPr>
          <a:xfrm>
            <a:off x="8965095" y="6082639"/>
            <a:ext cx="97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cs typeface="Arial" panose="020B0604020202020204" pitchFamily="34" charset="0"/>
              </a:defRPr>
            </a:lvl1pPr>
          </a:lstStyle>
          <a:p>
            <a:r>
              <a:rPr lang="pt-BR" sz="1800" b="0" dirty="0"/>
              <a:t>46,38%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FB93771-1F3C-4306-A473-43079CC144BA}"/>
              </a:ext>
            </a:extLst>
          </p:cNvPr>
          <p:cNvSpPr txBox="1"/>
          <p:nvPr/>
        </p:nvSpPr>
        <p:spPr>
          <a:xfrm>
            <a:off x="7326381" y="6082639"/>
            <a:ext cx="120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cs typeface="Arial" panose="020B0604020202020204" pitchFamily="34" charset="0"/>
              </a:rPr>
              <a:t>32,35%</a:t>
            </a:r>
          </a:p>
        </p:txBody>
      </p:sp>
      <p:sp>
        <p:nvSpPr>
          <p:cNvPr id="37" name="Chave Esquerda 36">
            <a:extLst>
              <a:ext uri="{FF2B5EF4-FFF2-40B4-BE49-F238E27FC236}">
                <a16:creationId xmlns:a16="http://schemas.microsoft.com/office/drawing/2014/main" id="{EC6831C1-2D65-4E5B-A6E0-6E9E7C6B6674}"/>
              </a:ext>
            </a:extLst>
          </p:cNvPr>
          <p:cNvSpPr/>
          <p:nvPr/>
        </p:nvSpPr>
        <p:spPr>
          <a:xfrm rot="16200000">
            <a:off x="7765468" y="4601100"/>
            <a:ext cx="434097" cy="24004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have Esquerda 37">
            <a:extLst>
              <a:ext uri="{FF2B5EF4-FFF2-40B4-BE49-F238E27FC236}">
                <a16:creationId xmlns:a16="http://schemas.microsoft.com/office/drawing/2014/main" id="{379EDCBE-6AD1-4180-B44E-05C0B086D10A}"/>
              </a:ext>
            </a:extLst>
          </p:cNvPr>
          <p:cNvSpPr/>
          <p:nvPr/>
        </p:nvSpPr>
        <p:spPr>
          <a:xfrm rot="16200000">
            <a:off x="9234546" y="5532426"/>
            <a:ext cx="434098" cy="53775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have Esquerda 38">
            <a:extLst>
              <a:ext uri="{FF2B5EF4-FFF2-40B4-BE49-F238E27FC236}">
                <a16:creationId xmlns:a16="http://schemas.microsoft.com/office/drawing/2014/main" id="{0AD3CD99-311E-466A-9CD6-27FFE3F81D0F}"/>
              </a:ext>
            </a:extLst>
          </p:cNvPr>
          <p:cNvSpPr/>
          <p:nvPr/>
        </p:nvSpPr>
        <p:spPr>
          <a:xfrm rot="16200000">
            <a:off x="9846581" y="5476266"/>
            <a:ext cx="434098" cy="686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D129FB5-9974-40CC-8292-F838A24AD61E}"/>
              </a:ext>
            </a:extLst>
          </p:cNvPr>
          <p:cNvSpPr txBox="1"/>
          <p:nvPr/>
        </p:nvSpPr>
        <p:spPr>
          <a:xfrm>
            <a:off x="7646503" y="4062148"/>
            <a:ext cx="208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1º Semestre/2019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68692538-FFE7-493E-A4F3-5182980B001B}"/>
              </a:ext>
            </a:extLst>
          </p:cNvPr>
          <p:cNvCxnSpPr/>
          <p:nvPr/>
        </p:nvCxnSpPr>
        <p:spPr>
          <a:xfrm>
            <a:off x="6665843" y="4101904"/>
            <a:ext cx="40253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E842655D-AB6B-473D-8592-083B22A247E3}"/>
              </a:ext>
            </a:extLst>
          </p:cNvPr>
          <p:cNvCxnSpPr/>
          <p:nvPr/>
        </p:nvCxnSpPr>
        <p:spPr>
          <a:xfrm>
            <a:off x="6729307" y="6398963"/>
            <a:ext cx="40253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594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DB4D872-DE9B-41B5-8FC8-EECB5EE3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67DE8B0-667C-4AAF-8B05-8AD28740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49</a:t>
            </a:fld>
            <a:endParaRPr lang="pt-BR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721A111-CC52-4565-B214-C2D045C9F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2584368"/>
              </p:ext>
            </p:extLst>
          </p:nvPr>
        </p:nvGraphicFramePr>
        <p:xfrm>
          <a:off x="2305877" y="2057399"/>
          <a:ext cx="6732105" cy="3482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8F68A18D-F501-48F9-A6DF-BBC27DD44769}"/>
              </a:ext>
            </a:extLst>
          </p:cNvPr>
          <p:cNvSpPr txBox="1"/>
          <p:nvPr/>
        </p:nvSpPr>
        <p:spPr>
          <a:xfrm>
            <a:off x="8719931" y="3429000"/>
            <a:ext cx="315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Variação total do período: +0,6</a:t>
            </a:r>
          </a:p>
        </p:txBody>
      </p:sp>
    </p:spTree>
    <p:extLst>
      <p:ext uri="{BB962C8B-B14F-4D97-AF65-F5344CB8AC3E}">
        <p14:creationId xmlns:p14="http://schemas.microsoft.com/office/powerpoint/2010/main" val="170546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F03E647-8C61-4428-BF4A-5C8A51E6D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7" r="63261"/>
          <a:stretch/>
        </p:blipFill>
        <p:spPr>
          <a:xfrm>
            <a:off x="4505739" y="232825"/>
            <a:ext cx="2491409" cy="63923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9A1D7B9-4C25-4421-BE14-6AA1BD54FDED}"/>
              </a:ext>
            </a:extLst>
          </p:cNvPr>
          <p:cNvSpPr txBox="1"/>
          <p:nvPr/>
        </p:nvSpPr>
        <p:spPr>
          <a:xfrm>
            <a:off x="7911548" y="410817"/>
            <a:ext cx="168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Sexo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C6C4C2-18B5-4DFE-B988-3CE66B808266}"/>
              </a:ext>
            </a:extLst>
          </p:cNvPr>
          <p:cNvSpPr txBox="1"/>
          <p:nvPr/>
        </p:nvSpPr>
        <p:spPr>
          <a:xfrm>
            <a:off x="7911547" y="800027"/>
            <a:ext cx="2213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Masculino: 40%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Feminino: 60%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ACE26E-238A-458A-93F3-73C16260C9B4}"/>
              </a:ext>
            </a:extLst>
          </p:cNvPr>
          <p:cNvSpPr txBox="1"/>
          <p:nvPr/>
        </p:nvSpPr>
        <p:spPr>
          <a:xfrm>
            <a:off x="8560904" y="2610678"/>
            <a:ext cx="2491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Tipo de usuário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CF0FE4-3A7B-4487-AE65-AF34A9829977}"/>
              </a:ext>
            </a:extLst>
          </p:cNvPr>
          <p:cNvSpPr txBox="1"/>
          <p:nvPr/>
        </p:nvSpPr>
        <p:spPr>
          <a:xfrm>
            <a:off x="8560904" y="2978280"/>
            <a:ext cx="284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Tarifa Integral: 69,3%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Tarifa Escolar: 10,3%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Gratuidade: 20,4%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8571CC0-4485-4B69-BADF-032D87B4B36E}"/>
              </a:ext>
            </a:extLst>
          </p:cNvPr>
          <p:cNvSpPr txBox="1"/>
          <p:nvPr/>
        </p:nvSpPr>
        <p:spPr>
          <a:xfrm>
            <a:off x="7865165" y="4644887"/>
            <a:ext cx="168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Renda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42666CE-9B36-4A59-B3AA-98E93239FC67}"/>
              </a:ext>
            </a:extLst>
          </p:cNvPr>
          <p:cNvSpPr txBox="1"/>
          <p:nvPr/>
        </p:nvSpPr>
        <p:spPr>
          <a:xfrm>
            <a:off x="7865164" y="5012489"/>
            <a:ext cx="3054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89% dos usuários pertencem as classes sociais D e </a:t>
            </a:r>
            <a:r>
              <a:rPr lang="pt-BR" sz="2000" dirty="0" err="1"/>
              <a:t>E</a:t>
            </a:r>
            <a:r>
              <a:rPr lang="pt-BR" sz="2000" dirty="0"/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CEA3185-2D81-496F-A8EA-D6E1C05BEBCC}"/>
              </a:ext>
            </a:extLst>
          </p:cNvPr>
          <p:cNvSpPr txBox="1"/>
          <p:nvPr/>
        </p:nvSpPr>
        <p:spPr>
          <a:xfrm>
            <a:off x="927643" y="1325216"/>
            <a:ext cx="168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Escolaridade</a:t>
            </a:r>
            <a:r>
              <a:rPr lang="pt-BR" sz="2000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6E85EC5-52F1-45E9-BB65-17455AF2AA10}"/>
              </a:ext>
            </a:extLst>
          </p:cNvPr>
          <p:cNvSpPr txBox="1"/>
          <p:nvPr/>
        </p:nvSpPr>
        <p:spPr>
          <a:xfrm>
            <a:off x="927642" y="1692818"/>
            <a:ext cx="2676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87,6% possuem no máximo o ensino médio (2018).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5D8A019-6977-463E-A4C7-BDBD20890C60}"/>
              </a:ext>
            </a:extLst>
          </p:cNvPr>
          <p:cNvSpPr txBox="1"/>
          <p:nvPr/>
        </p:nvSpPr>
        <p:spPr>
          <a:xfrm>
            <a:off x="788496" y="3677478"/>
            <a:ext cx="168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Idade</a:t>
            </a:r>
            <a:r>
              <a:rPr lang="pt-BR" sz="2000" dirty="0"/>
              <a:t>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406A160-ED6C-4A4F-B751-19FBCDCD91D5}"/>
              </a:ext>
            </a:extLst>
          </p:cNvPr>
          <p:cNvSpPr txBox="1"/>
          <p:nvPr/>
        </p:nvSpPr>
        <p:spPr>
          <a:xfrm>
            <a:off x="788495" y="4091539"/>
            <a:ext cx="3127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Média: 39 anos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F8CC521-747B-45D8-BD87-1678CB0A78C3}"/>
              </a:ext>
            </a:extLst>
          </p:cNvPr>
          <p:cNvCxnSpPr/>
          <p:nvPr/>
        </p:nvCxnSpPr>
        <p:spPr>
          <a:xfrm>
            <a:off x="927642" y="1725326"/>
            <a:ext cx="22131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26818B4-25F8-44F7-B686-BF6A4CCB93C1}"/>
              </a:ext>
            </a:extLst>
          </p:cNvPr>
          <p:cNvCxnSpPr>
            <a:cxnSpLocks/>
          </p:cNvCxnSpPr>
          <p:nvPr/>
        </p:nvCxnSpPr>
        <p:spPr>
          <a:xfrm>
            <a:off x="788495" y="4077588"/>
            <a:ext cx="2816086" cy="139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1CC80F0-0728-49F0-9873-B4722D62677B}"/>
              </a:ext>
            </a:extLst>
          </p:cNvPr>
          <p:cNvCxnSpPr/>
          <p:nvPr/>
        </p:nvCxnSpPr>
        <p:spPr>
          <a:xfrm>
            <a:off x="7911548" y="810927"/>
            <a:ext cx="22131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C19FF67-F815-4833-B2FB-61E79A344B00}"/>
              </a:ext>
            </a:extLst>
          </p:cNvPr>
          <p:cNvCxnSpPr/>
          <p:nvPr/>
        </p:nvCxnSpPr>
        <p:spPr>
          <a:xfrm>
            <a:off x="8560904" y="2978280"/>
            <a:ext cx="22131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7D8D768E-7B77-4026-8776-7BAB8814C1A1}"/>
              </a:ext>
            </a:extLst>
          </p:cNvPr>
          <p:cNvCxnSpPr/>
          <p:nvPr/>
        </p:nvCxnSpPr>
        <p:spPr>
          <a:xfrm>
            <a:off x="7898296" y="5031745"/>
            <a:ext cx="22131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64F8CC8D-9FDD-42C6-A8D0-5F45D4CC4F67}"/>
              </a:ext>
            </a:extLst>
          </p:cNvPr>
          <p:cNvCxnSpPr>
            <a:cxnSpLocks/>
          </p:cNvCxnSpPr>
          <p:nvPr/>
        </p:nvCxnSpPr>
        <p:spPr>
          <a:xfrm flipH="1" flipV="1">
            <a:off x="3140765" y="2211526"/>
            <a:ext cx="1537252" cy="65094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CF3258F2-A830-458F-BAFE-BAA942C6F862}"/>
              </a:ext>
            </a:extLst>
          </p:cNvPr>
          <p:cNvCxnSpPr>
            <a:cxnSpLocks/>
          </p:cNvCxnSpPr>
          <p:nvPr/>
        </p:nvCxnSpPr>
        <p:spPr>
          <a:xfrm flipH="1">
            <a:off x="3902776" y="3993943"/>
            <a:ext cx="1265561" cy="65094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6468C0A5-E222-4BBB-ABD0-C142FD57D313}"/>
              </a:ext>
            </a:extLst>
          </p:cNvPr>
          <p:cNvCxnSpPr/>
          <p:nvPr/>
        </p:nvCxnSpPr>
        <p:spPr>
          <a:xfrm flipV="1">
            <a:off x="6612835" y="1325216"/>
            <a:ext cx="1252329" cy="165306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0A26D2B8-83F3-4F2E-A1E4-ABEDD862B7BD}"/>
              </a:ext>
            </a:extLst>
          </p:cNvPr>
          <p:cNvCxnSpPr/>
          <p:nvPr/>
        </p:nvCxnSpPr>
        <p:spPr>
          <a:xfrm flipV="1">
            <a:off x="6997148" y="3429000"/>
            <a:ext cx="1378226" cy="24847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F3BFF3A0-52FE-4EB2-8246-681AAF02E401}"/>
              </a:ext>
            </a:extLst>
          </p:cNvPr>
          <p:cNvCxnSpPr/>
          <p:nvPr/>
        </p:nvCxnSpPr>
        <p:spPr>
          <a:xfrm>
            <a:off x="6612835" y="4444663"/>
            <a:ext cx="1080053" cy="108812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13AF861-3A01-4DAF-B417-9CBC00886365}"/>
              </a:ext>
            </a:extLst>
          </p:cNvPr>
          <p:cNvSpPr txBox="1"/>
          <p:nvPr/>
        </p:nvSpPr>
        <p:spPr>
          <a:xfrm>
            <a:off x="583096" y="23282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Perfil do usuário</a:t>
            </a:r>
          </a:p>
        </p:txBody>
      </p:sp>
    </p:spTree>
    <p:extLst>
      <p:ext uri="{BB962C8B-B14F-4D97-AF65-F5344CB8AC3E}">
        <p14:creationId xmlns:p14="http://schemas.microsoft.com/office/powerpoint/2010/main" val="3693268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E01F9-C3E2-4F5D-90F9-6085FF6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Comportamentos, hábitos e atitudes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455FE1F-E473-481A-AC99-9FF1F2DD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50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E449154-8648-4221-9932-E0C2DE7197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465361"/>
              </p:ext>
            </p:extLst>
          </p:nvPr>
        </p:nvGraphicFramePr>
        <p:xfrm>
          <a:off x="838200" y="2083905"/>
          <a:ext cx="10253870" cy="4051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8DBABA49-26F0-4C46-8301-A8F1A0C23ADF}"/>
              </a:ext>
            </a:extLst>
          </p:cNvPr>
          <p:cNvSpPr/>
          <p:nvPr/>
        </p:nvSpPr>
        <p:spPr>
          <a:xfrm>
            <a:off x="5632175" y="2441023"/>
            <a:ext cx="1073426" cy="39153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CD1C620-9694-48AD-970A-F8E292A768C6}"/>
              </a:ext>
            </a:extLst>
          </p:cNvPr>
          <p:cNvSpPr/>
          <p:nvPr/>
        </p:nvSpPr>
        <p:spPr>
          <a:xfrm>
            <a:off x="3478697" y="2669623"/>
            <a:ext cx="1073426" cy="36867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ED1153A-213E-4C2B-B42E-B96B67969343}"/>
              </a:ext>
            </a:extLst>
          </p:cNvPr>
          <p:cNvSpPr/>
          <p:nvPr/>
        </p:nvSpPr>
        <p:spPr>
          <a:xfrm>
            <a:off x="2348950" y="2660376"/>
            <a:ext cx="1073426" cy="36959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563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E56403-996A-47DF-9AEE-8C697C1C6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Comportamentos, hábitos e atitudes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AA7B64A-390B-4CD0-9EDD-2DD3E27F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51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01BA125-DF14-43D2-AFA8-DEEC15ADBCEF}"/>
              </a:ext>
            </a:extLst>
          </p:cNvPr>
          <p:cNvGraphicFramePr>
            <a:graphicFrameLocks/>
          </p:cNvGraphicFramePr>
          <p:nvPr/>
        </p:nvGraphicFramePr>
        <p:xfrm>
          <a:off x="838200" y="265191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A7740DB-F27E-4B6E-8BF6-0D3FFBEF16D3}"/>
              </a:ext>
            </a:extLst>
          </p:cNvPr>
          <p:cNvGraphicFramePr>
            <a:graphicFrameLocks/>
          </p:cNvGraphicFramePr>
          <p:nvPr/>
        </p:nvGraphicFramePr>
        <p:xfrm>
          <a:off x="6324600" y="265191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8328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560A8-958C-4752-935B-67F24C6D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Comportamentos, hábitos e atitudes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3488EE8-883A-443F-9161-8819D645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52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2BFD321-E65A-486D-B152-A68FDE9521F1}"/>
              </a:ext>
            </a:extLst>
          </p:cNvPr>
          <p:cNvGraphicFramePr>
            <a:graphicFrameLocks/>
          </p:cNvGraphicFramePr>
          <p:nvPr/>
        </p:nvGraphicFramePr>
        <p:xfrm>
          <a:off x="1577008" y="2057399"/>
          <a:ext cx="8653669" cy="3614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4670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BEFF1-2C3E-4047-9C59-5E4703A6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Considerações finais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C55653-135F-4DEF-B8EC-B41A4D815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pt-BR" dirty="0"/>
              <a:t>Migração para o transporte por aplicativo.</a:t>
            </a:r>
          </a:p>
          <a:p>
            <a:pPr>
              <a:spcBef>
                <a:spcPts val="1800"/>
              </a:spcBef>
            </a:pPr>
            <a:r>
              <a:rPr lang="pt-BR" dirty="0"/>
              <a:t>Percepção de qualidade relativamente alta dos indicadores.</a:t>
            </a:r>
          </a:p>
          <a:p>
            <a:pPr>
              <a:spcBef>
                <a:spcPts val="1800"/>
              </a:spcBef>
            </a:pPr>
            <a:r>
              <a:rPr lang="pt-BR" dirty="0"/>
              <a:t>Melhoria do indicador de qualidade “abrigo”.</a:t>
            </a:r>
          </a:p>
          <a:p>
            <a:pPr>
              <a:spcBef>
                <a:spcPts val="1800"/>
              </a:spcBef>
            </a:pPr>
            <a:r>
              <a:rPr lang="pt-BR" dirty="0"/>
              <a:t>Evolução da percepção de qualidade no período.</a:t>
            </a:r>
          </a:p>
          <a:p>
            <a:pPr>
              <a:spcBef>
                <a:spcPts val="1800"/>
              </a:spcBef>
            </a:pPr>
            <a:r>
              <a:rPr lang="pt-BR" dirty="0"/>
              <a:t>Pior desempenho: Lotação e abrigos.</a:t>
            </a:r>
          </a:p>
          <a:p>
            <a:pPr>
              <a:spcBef>
                <a:spcPts val="1800"/>
              </a:spcBef>
            </a:pPr>
            <a:r>
              <a:rPr lang="pt-BR" dirty="0"/>
              <a:t>(1) Cobertura de abrigos; (2) boas condições das cruas e; (3) Mais linhas e horários podem melhorar o nível de qualidade.</a:t>
            </a:r>
          </a:p>
          <a:p>
            <a:pPr>
              <a:spcBef>
                <a:spcPts val="1800"/>
              </a:spcBef>
            </a:pPr>
            <a:endParaRPr lang="pt-BR" dirty="0"/>
          </a:p>
          <a:p>
            <a:pPr>
              <a:spcBef>
                <a:spcPts val="1800"/>
              </a:spcBef>
            </a:pPr>
            <a:endParaRPr lang="pt-BR" dirty="0"/>
          </a:p>
          <a:p>
            <a:pPr>
              <a:spcBef>
                <a:spcPts val="1800"/>
              </a:spcBef>
            </a:pPr>
            <a:endParaRPr lang="pt-BR" dirty="0"/>
          </a:p>
          <a:p>
            <a:pPr>
              <a:spcBef>
                <a:spcPts val="1800"/>
              </a:spcBef>
            </a:pPr>
            <a:endParaRPr lang="pt-BR" dirty="0"/>
          </a:p>
          <a:p>
            <a:pPr>
              <a:spcBef>
                <a:spcPts val="1800"/>
              </a:spcBef>
            </a:pP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ECB58AA-4149-4BDE-BB17-22D72496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63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C8E6AAC-362A-4AB8-A218-6FB12DED7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82" r="20218"/>
          <a:stretch/>
        </p:blipFill>
        <p:spPr>
          <a:xfrm>
            <a:off x="5181600" y="725588"/>
            <a:ext cx="1828800" cy="516828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878C97D-A5B6-47FD-B7EF-F82F25F994A0}"/>
              </a:ext>
            </a:extLst>
          </p:cNvPr>
          <p:cNvSpPr txBox="1"/>
          <p:nvPr/>
        </p:nvSpPr>
        <p:spPr>
          <a:xfrm>
            <a:off x="583096" y="232825"/>
            <a:ext cx="4717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Hábitos do usuário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F24D99-0B8D-4A82-8F87-4FF46F8594DC}"/>
              </a:ext>
            </a:extLst>
          </p:cNvPr>
          <p:cNvSpPr txBox="1"/>
          <p:nvPr/>
        </p:nvSpPr>
        <p:spPr>
          <a:xfrm>
            <a:off x="8348868" y="1245702"/>
            <a:ext cx="270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Painéis eletrônicos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D7694F-178D-47EA-A4B1-4C01713088A9}"/>
              </a:ext>
            </a:extLst>
          </p:cNvPr>
          <p:cNvSpPr txBox="1"/>
          <p:nvPr/>
        </p:nvSpPr>
        <p:spPr>
          <a:xfrm>
            <a:off x="8348867" y="1634912"/>
            <a:ext cx="288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76,65% consideram úteis </a:t>
            </a:r>
            <a:r>
              <a:rPr lang="pt-BR" sz="2000" dirty="0">
                <a:solidFill>
                  <a:srgbClr val="FF0000"/>
                </a:solidFill>
              </a:rPr>
              <a:t>(-3,65%)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2F82CF4-A334-4719-9441-0CC69B30776D}"/>
              </a:ext>
            </a:extLst>
          </p:cNvPr>
          <p:cNvSpPr txBox="1"/>
          <p:nvPr/>
        </p:nvSpPr>
        <p:spPr>
          <a:xfrm>
            <a:off x="8560904" y="3299995"/>
            <a:ext cx="270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Sistema de integração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B69217-7DA0-40A0-844B-336B85FEDEF9}"/>
              </a:ext>
            </a:extLst>
          </p:cNvPr>
          <p:cNvSpPr txBox="1"/>
          <p:nvPr/>
        </p:nvSpPr>
        <p:spPr>
          <a:xfrm>
            <a:off x="8560904" y="3752001"/>
            <a:ext cx="31805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51% conhecem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23% usam mais de 3 vezes por semana.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34% expressam alguma satisfação.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3DE7EFE-2080-4893-A69E-6F877D9BC4F9}"/>
              </a:ext>
            </a:extLst>
          </p:cNvPr>
          <p:cNvSpPr txBox="1"/>
          <p:nvPr/>
        </p:nvSpPr>
        <p:spPr>
          <a:xfrm>
            <a:off x="927643" y="1325216"/>
            <a:ext cx="259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Motivo da viagem</a:t>
            </a:r>
            <a:r>
              <a:rPr lang="pt-BR" sz="20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A943CA3-B462-4FDF-853A-54482F899787}"/>
              </a:ext>
            </a:extLst>
          </p:cNvPr>
          <p:cNvSpPr txBox="1"/>
          <p:nvPr/>
        </p:nvSpPr>
        <p:spPr>
          <a:xfrm>
            <a:off x="927642" y="1692818"/>
            <a:ext cx="267693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41,81% Trabalho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22,49% Pessoais (lazer, refeições e serviços).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14,48% Saúde.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11,3% Estudo.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6,9% Compras.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dirty="0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43E7FE6-3729-4259-9327-AC9B3259A014}"/>
              </a:ext>
            </a:extLst>
          </p:cNvPr>
          <p:cNvCxnSpPr/>
          <p:nvPr/>
        </p:nvCxnSpPr>
        <p:spPr>
          <a:xfrm>
            <a:off x="927642" y="1725326"/>
            <a:ext cx="22131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C4E1C953-6090-460F-AC28-0ECF0512B692}"/>
              </a:ext>
            </a:extLst>
          </p:cNvPr>
          <p:cNvCxnSpPr/>
          <p:nvPr/>
        </p:nvCxnSpPr>
        <p:spPr>
          <a:xfrm>
            <a:off x="8560904" y="3667597"/>
            <a:ext cx="22131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0B7F200-0400-4C70-A2C0-AE36E47CD5D9}"/>
              </a:ext>
            </a:extLst>
          </p:cNvPr>
          <p:cNvCxnSpPr>
            <a:cxnSpLocks/>
          </p:cNvCxnSpPr>
          <p:nvPr/>
        </p:nvCxnSpPr>
        <p:spPr>
          <a:xfrm flipH="1" flipV="1">
            <a:off x="3442253" y="1945928"/>
            <a:ext cx="1792350" cy="98385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37D1621-0419-4CA5-B565-9D1A4E65593C}"/>
              </a:ext>
            </a:extLst>
          </p:cNvPr>
          <p:cNvCxnSpPr>
            <a:cxnSpLocks/>
          </p:cNvCxnSpPr>
          <p:nvPr/>
        </p:nvCxnSpPr>
        <p:spPr>
          <a:xfrm flipH="1" flipV="1">
            <a:off x="6877874" y="4276781"/>
            <a:ext cx="1139682" cy="9860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3F236E2-D705-45C9-9B34-576418198751}"/>
              </a:ext>
            </a:extLst>
          </p:cNvPr>
          <p:cNvCxnSpPr>
            <a:cxnSpLocks/>
          </p:cNvCxnSpPr>
          <p:nvPr/>
        </p:nvCxnSpPr>
        <p:spPr>
          <a:xfrm flipV="1">
            <a:off x="6930890" y="1834968"/>
            <a:ext cx="1192683" cy="97576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D825D94-C741-4256-B117-7E1AC83EE0E7}"/>
              </a:ext>
            </a:extLst>
          </p:cNvPr>
          <p:cNvCxnSpPr>
            <a:cxnSpLocks/>
          </p:cNvCxnSpPr>
          <p:nvPr/>
        </p:nvCxnSpPr>
        <p:spPr>
          <a:xfrm flipV="1">
            <a:off x="6997148" y="2600071"/>
            <a:ext cx="1384852" cy="107740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27F7C8-563E-4EC1-B0D3-B59AE7EC6643}"/>
              </a:ext>
            </a:extLst>
          </p:cNvPr>
          <p:cNvSpPr txBox="1"/>
          <p:nvPr/>
        </p:nvSpPr>
        <p:spPr>
          <a:xfrm>
            <a:off x="8746424" y="5268536"/>
            <a:ext cx="270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Aplicativo </a:t>
            </a:r>
            <a:r>
              <a:rPr lang="pt-BR" sz="2000" b="1" dirty="0" err="1"/>
              <a:t>Cittamobi</a:t>
            </a:r>
            <a:endParaRPr lang="pt-BR" sz="2000" b="1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2ACA797-9387-4243-AEA3-0EEF131F3CD1}"/>
              </a:ext>
            </a:extLst>
          </p:cNvPr>
          <p:cNvSpPr txBox="1"/>
          <p:nvPr/>
        </p:nvSpPr>
        <p:spPr>
          <a:xfrm>
            <a:off x="8746423" y="5657746"/>
            <a:ext cx="2995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39% conhecem </a:t>
            </a:r>
            <a:r>
              <a:rPr lang="pt-BR" sz="2000" dirty="0">
                <a:solidFill>
                  <a:schemeClr val="accent1"/>
                </a:solidFill>
              </a:rPr>
              <a:t>(+14,3%)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3338A47-C6EB-439F-A7B5-9FB89F103379}"/>
              </a:ext>
            </a:extLst>
          </p:cNvPr>
          <p:cNvSpPr txBox="1"/>
          <p:nvPr/>
        </p:nvSpPr>
        <p:spPr>
          <a:xfrm>
            <a:off x="848126" y="4276781"/>
            <a:ext cx="2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Transporte por aplicativo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B6DDBF6-C305-44BA-8CA5-5BD606D58662}"/>
              </a:ext>
            </a:extLst>
          </p:cNvPr>
          <p:cNvSpPr txBox="1"/>
          <p:nvPr/>
        </p:nvSpPr>
        <p:spPr>
          <a:xfrm>
            <a:off x="848125" y="4665991"/>
            <a:ext cx="3326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47,87% utilizam </a:t>
            </a:r>
            <a:r>
              <a:rPr lang="pt-BR" sz="2000" dirty="0">
                <a:solidFill>
                  <a:schemeClr val="accent1"/>
                </a:solidFill>
              </a:rPr>
              <a:t>(+ 11,87%)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52,13% não utilizam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70% utilizam o Uber.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AAEC59C-17C6-477F-8E5C-C4B9FBC7A462}"/>
              </a:ext>
            </a:extLst>
          </p:cNvPr>
          <p:cNvCxnSpPr>
            <a:cxnSpLocks/>
          </p:cNvCxnSpPr>
          <p:nvPr/>
        </p:nvCxnSpPr>
        <p:spPr>
          <a:xfrm>
            <a:off x="887887" y="4663636"/>
            <a:ext cx="274320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1EC7F842-6496-417B-993C-87C8B165F94D}"/>
              </a:ext>
            </a:extLst>
          </p:cNvPr>
          <p:cNvCxnSpPr>
            <a:cxnSpLocks/>
          </p:cNvCxnSpPr>
          <p:nvPr/>
        </p:nvCxnSpPr>
        <p:spPr>
          <a:xfrm>
            <a:off x="8348867" y="1615226"/>
            <a:ext cx="23456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E65FC3A-5940-4269-82C7-170088BB1D44}"/>
              </a:ext>
            </a:extLst>
          </p:cNvPr>
          <p:cNvCxnSpPr>
            <a:cxnSpLocks/>
          </p:cNvCxnSpPr>
          <p:nvPr/>
        </p:nvCxnSpPr>
        <p:spPr>
          <a:xfrm>
            <a:off x="8746423" y="5668646"/>
            <a:ext cx="23456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9846F3A7-25CE-4FC2-9FA6-2646A5FC4BF1}"/>
              </a:ext>
            </a:extLst>
          </p:cNvPr>
          <p:cNvCxnSpPr>
            <a:cxnSpLocks/>
          </p:cNvCxnSpPr>
          <p:nvPr/>
        </p:nvCxnSpPr>
        <p:spPr>
          <a:xfrm flipV="1">
            <a:off x="6877874" y="3575836"/>
            <a:ext cx="1623393" cy="5944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836305BB-A3F7-45FB-B913-02F958B5AC89}"/>
              </a:ext>
            </a:extLst>
          </p:cNvPr>
          <p:cNvCxnSpPr>
            <a:cxnSpLocks/>
          </p:cNvCxnSpPr>
          <p:nvPr/>
        </p:nvCxnSpPr>
        <p:spPr>
          <a:xfrm flipH="1">
            <a:off x="4081675" y="4242841"/>
            <a:ext cx="1325213" cy="28152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84D8CB3-7DFC-4657-8F8E-4ADC01D7E2F1}"/>
              </a:ext>
            </a:extLst>
          </p:cNvPr>
          <p:cNvSpPr txBox="1"/>
          <p:nvPr/>
        </p:nvSpPr>
        <p:spPr>
          <a:xfrm>
            <a:off x="8501268" y="2199961"/>
            <a:ext cx="270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Frequência de uso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FD2184F-E37E-4929-9D4D-DDCBAB51B4DF}"/>
              </a:ext>
            </a:extLst>
          </p:cNvPr>
          <p:cNvSpPr txBox="1"/>
          <p:nvPr/>
        </p:nvSpPr>
        <p:spPr>
          <a:xfrm>
            <a:off x="8501267" y="2589172"/>
            <a:ext cx="288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66% viajam mais de 3 vezes por semana.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D39D2239-AA1F-47F3-B2B1-5CDD4F3B0425}"/>
              </a:ext>
            </a:extLst>
          </p:cNvPr>
          <p:cNvCxnSpPr>
            <a:cxnSpLocks/>
          </p:cNvCxnSpPr>
          <p:nvPr/>
        </p:nvCxnSpPr>
        <p:spPr>
          <a:xfrm>
            <a:off x="8501267" y="2569485"/>
            <a:ext cx="23456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44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7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4,22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1C0E7F5-8304-4468-9842-83A364BFB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437283"/>
              </p:ext>
            </p:extLst>
          </p:nvPr>
        </p:nvGraphicFramePr>
        <p:xfrm>
          <a:off x="1033670" y="1876723"/>
          <a:ext cx="7348330" cy="3438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5579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85143-01DF-4942-B1DB-755E17558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Variação da 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D001D5F-3C85-4051-94B0-3137761A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t>8</a:t>
            </a:fld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F30A5C0-9068-4BDA-8D09-CE8CB79F1D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0110"/>
              </p:ext>
            </p:extLst>
          </p:nvPr>
        </p:nvGraphicFramePr>
        <p:xfrm>
          <a:off x="2398643" y="2057399"/>
          <a:ext cx="6944140" cy="346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816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F3407C-1964-4A66-95AD-E9E459D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Percepção de qualidade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6491CC-D6C3-47FB-91C8-411C10D1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3CF-229F-44C6-BACD-DFBB56A546FC}" type="slidenum">
              <a:rPr lang="pt-BR" smtClean="0"/>
              <a:pPr/>
              <a:t>9</a:t>
            </a:fld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4F737-4C56-4A0A-A2B9-6C5209567B59}"/>
              </a:ext>
            </a:extLst>
          </p:cNvPr>
          <p:cNvSpPr txBox="1"/>
          <p:nvPr/>
        </p:nvSpPr>
        <p:spPr>
          <a:xfrm>
            <a:off x="9289774" y="2391251"/>
            <a:ext cx="2345635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Média:</a:t>
            </a:r>
            <a:r>
              <a:rPr lang="pt-BR" sz="2400" dirty="0"/>
              <a:t> 3,69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Média absoluta:</a:t>
            </a:r>
            <a:r>
              <a:rPr lang="pt-BR" sz="2400" dirty="0"/>
              <a:t> 2,5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Moda:</a:t>
            </a:r>
            <a:r>
              <a:rPr lang="pt-BR" sz="2400" dirty="0"/>
              <a:t> 5</a:t>
            </a:r>
          </a:p>
          <a:p>
            <a:pPr marL="457200" indent="-457200">
              <a:spcAft>
                <a:spcPts val="1200"/>
              </a:spcAft>
              <a:buBlip>
                <a:blip r:embed="rId2"/>
              </a:buBlip>
            </a:pPr>
            <a:r>
              <a:rPr lang="pt-BR" sz="2400" b="1" dirty="0"/>
              <a:t>N</a:t>
            </a:r>
            <a:r>
              <a:rPr lang="pt-BR" sz="2400" dirty="0"/>
              <a:t> = 449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E982958-F838-4E13-9AA1-84A5EBC41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369436"/>
              </p:ext>
            </p:extLst>
          </p:nvPr>
        </p:nvGraphicFramePr>
        <p:xfrm>
          <a:off x="838200" y="1690688"/>
          <a:ext cx="7543800" cy="362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69449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4102</TotalTime>
  <Words>1355</Words>
  <Application>Microsoft Office PowerPoint</Application>
  <PresentationFormat>Widescreen</PresentationFormat>
  <Paragraphs>305</Paragraphs>
  <Slides>53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Metodologia</vt:lpstr>
      <vt:lpstr>Apresentação do PowerPoint</vt:lpstr>
      <vt:lpstr>Apresentação do PowerPoint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Variação da Percepção de Qualidade</vt:lpstr>
      <vt:lpstr>Percepção de qualidade</vt:lpstr>
      <vt:lpstr>Apresentação do PowerPoint</vt:lpstr>
      <vt:lpstr>Variação da Percepção de qualidade</vt:lpstr>
      <vt:lpstr>Comportamentos, hábitos e atitudes</vt:lpstr>
      <vt:lpstr>Comportamentos, hábitos e atitudes</vt:lpstr>
      <vt:lpstr>Comportamentos, hábitos e atitudes</vt:lpstr>
      <vt:lpstr>Considerações finais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Proposta de Pesquisa Avaliação da qualidade  do transporte público urbano de ônibus na cidade de Jacareí (SP)</dc:title>
  <dc:creator>Matheus A. R. Silva</dc:creator>
  <cp:lastModifiedBy>Matheus Silva</cp:lastModifiedBy>
  <cp:revision>255</cp:revision>
  <dcterms:created xsi:type="dcterms:W3CDTF">2017-05-30T23:18:39Z</dcterms:created>
  <dcterms:modified xsi:type="dcterms:W3CDTF">2019-10-03T15:41:26Z</dcterms:modified>
</cp:coreProperties>
</file>