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7" r:id="rId2"/>
    <p:sldId id="266" r:id="rId3"/>
    <p:sldId id="259" r:id="rId4"/>
    <p:sldId id="258" r:id="rId5"/>
    <p:sldId id="257" r:id="rId6"/>
    <p:sldId id="262" r:id="rId7"/>
    <p:sldId id="256" r:id="rId8"/>
    <p:sldId id="260" r:id="rId9"/>
    <p:sldId id="264" r:id="rId10"/>
    <p:sldId id="263" r:id="rId11"/>
    <p:sldId id="261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lanilhasalariojac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lanilhasalariojac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lanilhasalariojac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RELAÇÃO SM/SB</a:t>
            </a:r>
          </a:p>
        </c:rich>
      </c:tx>
      <c:layout>
        <c:manualLayout>
          <c:xMode val="edge"/>
          <c:yMode val="edge"/>
          <c:x val="0.35402777777777772"/>
          <c:y val="3.73613612185393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infantil!$J$2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infantil!$K$1:$N$1</c:f>
              <c:strCache>
                <c:ptCount val="4"/>
                <c:pt idx="0">
                  <c:v>P2</c:v>
                </c:pt>
                <c:pt idx="1">
                  <c:v>infantil</c:v>
                </c:pt>
                <c:pt idx="2">
                  <c:v>P1</c:v>
                </c:pt>
                <c:pt idx="3">
                  <c:v>sal.min</c:v>
                </c:pt>
              </c:strCache>
            </c:strRef>
          </c:cat>
          <c:val>
            <c:numRef>
              <c:f>infantil!$K$2:$N$2</c:f>
              <c:numCache>
                <c:formatCode>General</c:formatCode>
                <c:ptCount val="4"/>
                <c:pt idx="0">
                  <c:v>74.67</c:v>
                </c:pt>
                <c:pt idx="1">
                  <c:v>90.4</c:v>
                </c:pt>
                <c:pt idx="2">
                  <c:v>103.18</c:v>
                </c:pt>
                <c:pt idx="3">
                  <c:v>114.62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582758496"/>
        <c:axId val="-1582757408"/>
      </c:barChart>
      <c:catAx>
        <c:axId val="-1582758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582757408"/>
        <c:crosses val="autoZero"/>
        <c:auto val="1"/>
        <c:lblAlgn val="ctr"/>
        <c:lblOffset val="100"/>
        <c:noMultiLvlLbl val="0"/>
      </c:catAx>
      <c:valAx>
        <c:axId val="-1582757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582758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PIB</a:t>
            </a:r>
            <a:r>
              <a:rPr lang="pt-BR" baseline="0"/>
              <a:t> PER CAPTA</a:t>
            </a:r>
            <a:endParaRPr lang="pt-BR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cat>
            <c:strRef>
              <c:f>Plan1!$M$2:$U$2</c:f>
              <c:strCache>
                <c:ptCount val="9"/>
                <c:pt idx="0">
                  <c:v>IGARATÁ</c:v>
                </c:pt>
                <c:pt idx="1">
                  <c:v>STA ISABEL</c:v>
                </c:pt>
                <c:pt idx="2">
                  <c:v>MOGI</c:v>
                </c:pt>
                <c:pt idx="3">
                  <c:v>CAÇAPAVA</c:v>
                </c:pt>
                <c:pt idx="4">
                  <c:v>JACAREÍ</c:v>
                </c:pt>
                <c:pt idx="5">
                  <c:v>JAMBEIRO</c:v>
                </c:pt>
                <c:pt idx="6">
                  <c:v>GUAR.</c:v>
                </c:pt>
                <c:pt idx="7">
                  <c:v>SJC</c:v>
                </c:pt>
                <c:pt idx="8">
                  <c:v>ARUJA</c:v>
                </c:pt>
              </c:strCache>
            </c:strRef>
          </c:cat>
          <c:val>
            <c:numRef>
              <c:f>Plan1!$M$3:$U$3</c:f>
              <c:numCache>
                <c:formatCode>#,##0.00</c:formatCode>
                <c:ptCount val="9"/>
                <c:pt idx="0">
                  <c:v>18916.28</c:v>
                </c:pt>
                <c:pt idx="1">
                  <c:v>22328.98</c:v>
                </c:pt>
                <c:pt idx="2">
                  <c:v>33602.58</c:v>
                </c:pt>
                <c:pt idx="3">
                  <c:v>38964.629999999997</c:v>
                </c:pt>
                <c:pt idx="4">
                  <c:v>43735.14</c:v>
                </c:pt>
                <c:pt idx="5">
                  <c:v>44348.46</c:v>
                </c:pt>
                <c:pt idx="6">
                  <c:v>49785.35</c:v>
                </c:pt>
                <c:pt idx="7">
                  <c:v>53615.25</c:v>
                </c:pt>
                <c:pt idx="8">
                  <c:v>55521.78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582768288"/>
        <c:axId val="-1582768832"/>
      </c:barChart>
      <c:catAx>
        <c:axId val="-1582768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582768832"/>
        <c:crosses val="autoZero"/>
        <c:auto val="1"/>
        <c:lblAlgn val="ctr"/>
        <c:lblOffset val="100"/>
        <c:noMultiLvlLbl val="0"/>
      </c:catAx>
      <c:valAx>
        <c:axId val="-1582768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582768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HORA</a:t>
            </a:r>
            <a:r>
              <a:rPr lang="pt-BR" baseline="0"/>
              <a:t> AULA</a:t>
            </a:r>
            <a:endParaRPr lang="pt-BR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cat>
            <c:strRef>
              <c:f>Plan1!$B$2:$J$2</c:f>
              <c:strCache>
                <c:ptCount val="9"/>
                <c:pt idx="0">
                  <c:v>JAMBEIRO</c:v>
                </c:pt>
                <c:pt idx="1">
                  <c:v>JACAREÍ</c:v>
                </c:pt>
                <c:pt idx="2">
                  <c:v>IGARATÁ</c:v>
                </c:pt>
                <c:pt idx="3">
                  <c:v>CAÇAPAVA</c:v>
                </c:pt>
                <c:pt idx="4">
                  <c:v>STA ISABEL</c:v>
                </c:pt>
                <c:pt idx="5">
                  <c:v>GUAR.</c:v>
                </c:pt>
                <c:pt idx="6">
                  <c:v>SJC</c:v>
                </c:pt>
                <c:pt idx="7">
                  <c:v>ARUJA</c:v>
                </c:pt>
                <c:pt idx="8">
                  <c:v>MOGI</c:v>
                </c:pt>
              </c:strCache>
            </c:strRef>
          </c:cat>
          <c:val>
            <c:numRef>
              <c:f>Plan1!$B$3:$J$3</c:f>
              <c:numCache>
                <c:formatCode>General</c:formatCode>
                <c:ptCount val="9"/>
                <c:pt idx="0" formatCode="0.00">
                  <c:v>15.64</c:v>
                </c:pt>
                <c:pt idx="1">
                  <c:v>16.13</c:v>
                </c:pt>
                <c:pt idx="2">
                  <c:v>16.87</c:v>
                </c:pt>
                <c:pt idx="3">
                  <c:v>18.25</c:v>
                </c:pt>
                <c:pt idx="4">
                  <c:v>22.63</c:v>
                </c:pt>
                <c:pt idx="5">
                  <c:v>24.91</c:v>
                </c:pt>
                <c:pt idx="6" formatCode="0.00">
                  <c:v>26.89</c:v>
                </c:pt>
                <c:pt idx="7" formatCode="0.00">
                  <c:v>31.36</c:v>
                </c:pt>
                <c:pt idx="8">
                  <c:v>33.700000000000003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582765024"/>
        <c:axId val="-1582767744"/>
      </c:barChart>
      <c:catAx>
        <c:axId val="-1582765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582767744"/>
        <c:crosses val="autoZero"/>
        <c:auto val="1"/>
        <c:lblAlgn val="ctr"/>
        <c:lblOffset val="100"/>
        <c:noMultiLvlLbl val="0"/>
      </c:catAx>
      <c:valAx>
        <c:axId val="-1582767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582765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bge.gov.br/cidades-e-estados.html?view=municipi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0" y="232475"/>
            <a:ext cx="12175280" cy="6401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815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743" y="1715197"/>
            <a:ext cx="4068306" cy="406830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683001" y="407182"/>
            <a:ext cx="6979790" cy="820691"/>
          </a:xfrm>
          <a:prstGeom prst="rect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000" dirty="0" smtClean="0">
                <a:latin typeface="Arial Black" panose="020B0A04020102020204" pitchFamily="34" charset="0"/>
              </a:rPr>
              <a:t>REFORMAS ANTERIORES</a:t>
            </a:r>
            <a:endParaRPr lang="pt-BR" sz="4000" dirty="0">
              <a:latin typeface="Arial Black" panose="020B0A04020102020204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131376" y="6517038"/>
            <a:ext cx="10174637" cy="22986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COLETIVO PROFESSORES (AS) MUNICIPAIS</a:t>
            </a:r>
            <a:endParaRPr lang="pt-BR" sz="1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12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94602" y="1429664"/>
            <a:ext cx="8522935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pt-BR" dirty="0" smtClean="0">
                <a:solidFill>
                  <a:srgbClr val="00B0F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REFERÊNCIA 6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- R$1775,18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 smtClean="0"/>
              <a:t>Professor </a:t>
            </a:r>
            <a:r>
              <a:rPr lang="pt-BR" dirty="0"/>
              <a:t>de Educação Física - </a:t>
            </a:r>
            <a:r>
              <a:rPr lang="pt-BR" dirty="0" smtClean="0"/>
              <a:t>   20 </a:t>
            </a:r>
            <a:r>
              <a:rPr lang="pt-BR" dirty="0" err="1"/>
              <a:t>hs</a:t>
            </a:r>
            <a:r>
              <a:rPr lang="pt-BR" dirty="0"/>
              <a:t> </a:t>
            </a:r>
            <a:r>
              <a:rPr lang="pt-BR" dirty="0" smtClean="0"/>
              <a:t>semanais</a:t>
            </a:r>
          </a:p>
          <a:p>
            <a:r>
              <a:rPr lang="pt-BR" dirty="0" smtClean="0"/>
              <a:t>Professor I - Educação Especial - 24hs semanais</a:t>
            </a:r>
            <a:endParaRPr lang="pt-BR" dirty="0"/>
          </a:p>
          <a:p>
            <a:r>
              <a:rPr lang="pt-BR" dirty="0" smtClean="0"/>
              <a:t>Professor </a:t>
            </a:r>
            <a:r>
              <a:rPr lang="pt-BR" dirty="0"/>
              <a:t>I - Educação Infantil - </a:t>
            </a:r>
            <a:r>
              <a:rPr lang="pt-BR" dirty="0" smtClean="0"/>
              <a:t>   24hs semanais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1310099" y="2752912"/>
            <a:ext cx="8522935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B0F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REFERÊNCIA </a:t>
            </a:r>
            <a:r>
              <a:rPr lang="pt-BR" dirty="0" smtClean="0">
                <a:solidFill>
                  <a:srgbClr val="00B0F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7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R$ 2005,53</a:t>
            </a: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/>
              <a:t>Professor II - 24hs semanais R$ </a:t>
            </a:r>
            <a:r>
              <a:rPr lang="pt-BR" dirty="0" smtClean="0"/>
              <a:t>2005,53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REFERÊNCIA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pt-BR" dirty="0" smtClean="0"/>
              <a:t>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$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2.277,89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290763" y="3759364"/>
            <a:ext cx="8522936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B0F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REFERÊNCIA </a:t>
            </a:r>
            <a:r>
              <a:rPr lang="pt-BR" dirty="0" smtClean="0">
                <a:solidFill>
                  <a:srgbClr val="00B0F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9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R$2573,61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 smtClean="0"/>
              <a:t>Professor </a:t>
            </a:r>
            <a:r>
              <a:rPr lang="pt-BR" dirty="0"/>
              <a:t>I - Ensino Fundamental </a:t>
            </a:r>
            <a:r>
              <a:rPr lang="pt-BR" dirty="0" smtClean="0"/>
              <a:t>36hs</a:t>
            </a:r>
          </a:p>
          <a:p>
            <a:r>
              <a:rPr lang="pt-BR" dirty="0">
                <a:solidFill>
                  <a:srgbClr val="00B0F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REFERÊNCIA </a:t>
            </a:r>
            <a:r>
              <a:rPr lang="pt-BR" dirty="0" smtClean="0">
                <a:solidFill>
                  <a:srgbClr val="00B0F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10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R$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2.924,41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2758958" y="1122099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BO 18/01/2019 x 3,64%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3520959" y="281668"/>
            <a:ext cx="4571999" cy="69453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000" dirty="0" smtClean="0">
                <a:latin typeface="Arial Black" panose="020B0A04020102020204" pitchFamily="34" charset="0"/>
              </a:rPr>
              <a:t>REFERÊNCIAS</a:t>
            </a:r>
            <a:endParaRPr lang="pt-BR" sz="4000" dirty="0">
              <a:latin typeface="Arial Black" panose="020B0A0402010202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310099" y="5042815"/>
            <a:ext cx="8522936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6 PARA 7		:	  </a:t>
            </a:r>
            <a: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230,18 </a:t>
            </a:r>
            <a:r>
              <a:rPr lang="pt-B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-	 </a:t>
            </a:r>
            <a: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13%</a:t>
            </a:r>
            <a:endParaRPr lang="pt-BR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7 PARA 8 	:  	  272,36        -	 13,6%</a:t>
            </a:r>
          </a:p>
          <a:p>
            <a:r>
              <a:rPr lang="pt-B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9 PARA 10	: 	  350,80 		-	 13,63%</a:t>
            </a:r>
            <a:endParaRPr lang="pt-B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7553" y="1551232"/>
            <a:ext cx="3286893" cy="328689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Título 1"/>
          <p:cNvSpPr txBox="1">
            <a:spLocks/>
          </p:cNvSpPr>
          <p:nvPr/>
        </p:nvSpPr>
        <p:spPr>
          <a:xfrm>
            <a:off x="1131376" y="6517038"/>
            <a:ext cx="10174637" cy="22986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COLETIVO PROFESSORES (AS) MUNICIPAIS</a:t>
            </a:r>
            <a:endParaRPr lang="pt-BR" sz="1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93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2695880" y="471577"/>
            <a:ext cx="6979790" cy="67464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000" dirty="0" smtClean="0">
                <a:latin typeface="Arial Black" panose="020B0A04020102020204" pitchFamily="34" charset="0"/>
              </a:rPr>
              <a:t>REFERÊNCIAS</a:t>
            </a:r>
            <a:endParaRPr lang="pt-BR" sz="4000" dirty="0">
              <a:latin typeface="Arial Black" panose="020B0A040201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766806" y="1642820"/>
            <a:ext cx="9161435" cy="44635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2012842" y="1792636"/>
            <a:ext cx="8915400" cy="4166461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PRODUS - Programa de desenvolvimento urbano e social de Jacareí</a:t>
            </a:r>
          </a:p>
          <a:p>
            <a:r>
              <a:rPr lang="pt-BR" dirty="0"/>
              <a:t>LEI COMPLEMENTAR Nº 13, DE 07 DE OUTUBRO DE 1993</a:t>
            </a:r>
            <a:r>
              <a:rPr lang="pt-BR" dirty="0" smtClean="0"/>
              <a:t>.</a:t>
            </a:r>
          </a:p>
          <a:p>
            <a:r>
              <a:rPr lang="pt-BR" b="1" u="sng" dirty="0"/>
              <a:t>LEI COMPLEMENTAR Nº 083 DE 27 DE FEVEREIRO DE </a:t>
            </a:r>
            <a:r>
              <a:rPr lang="pt-BR" b="1" u="sng" dirty="0" smtClean="0"/>
              <a:t>2015</a:t>
            </a:r>
          </a:p>
          <a:p>
            <a:r>
              <a:rPr lang="pt-BR" b="1" u="sng" dirty="0"/>
              <a:t>LEI COMPLEMENTAR Nº 087 DE 02 DE JUNHO DE </a:t>
            </a:r>
            <a:r>
              <a:rPr lang="pt-BR" b="1" u="sng" dirty="0" smtClean="0"/>
              <a:t>2015</a:t>
            </a:r>
          </a:p>
          <a:p>
            <a:r>
              <a:rPr lang="pt-BR" dirty="0">
                <a:hlinkClick r:id="rId2"/>
              </a:rPr>
              <a:t>https://</a:t>
            </a:r>
            <a:r>
              <a:rPr lang="pt-BR" dirty="0" smtClean="0">
                <a:hlinkClick r:id="rId2"/>
              </a:rPr>
              <a:t>www.ibge.gov.br/cidades-e-estados.html?view=municipio</a:t>
            </a:r>
            <a:endParaRPr lang="pt-BR" dirty="0" smtClean="0"/>
          </a:p>
          <a:p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131376" y="6517038"/>
            <a:ext cx="10174637" cy="22986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COLETIVO PROFESSORES (AS) MUNICIPAIS</a:t>
            </a:r>
            <a:endParaRPr lang="pt-BR" sz="1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58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604283"/>
              </p:ext>
            </p:extLst>
          </p:nvPr>
        </p:nvGraphicFramePr>
        <p:xfrm>
          <a:off x="2523494" y="2181576"/>
          <a:ext cx="7324561" cy="39867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096"/>
                <a:gridCol w="868096"/>
                <a:gridCol w="868096"/>
                <a:gridCol w="958523"/>
                <a:gridCol w="1012779"/>
                <a:gridCol w="1012779"/>
                <a:gridCol w="868096"/>
                <a:gridCol w="868096"/>
              </a:tblGrid>
              <a:tr h="504264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SAL. MÍN.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INFANTIL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RELAÇÃO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P1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RELAÇÃO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P2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RELAÇÃO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8599"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2009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465,55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1016,30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2,18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 dirty="0">
                          <a:effectLst/>
                        </a:rPr>
                        <a:t>1428,41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 dirty="0">
                          <a:effectLst/>
                        </a:rPr>
                        <a:t>3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1148,17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2,47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8599"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2010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510,00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1060,10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2,10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1473,40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2,89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1197,66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2,34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529"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2011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540,00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1126,36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2,10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1578,53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2,92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</a:rPr>
                        <a:t>1.272,51</a:t>
                      </a:r>
                      <a:endParaRPr lang="pt-BR" sz="1000" b="0" i="0" u="none" strike="noStrike">
                        <a:solidFill>
                          <a:srgbClr val="393939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2,36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529"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2012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622,00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1206,33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1,94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1748,90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2,81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</a:rPr>
                        <a:t>1.362,86</a:t>
                      </a:r>
                      <a:endParaRPr lang="pt-BR" sz="1000" b="0" i="0" u="none" strike="noStrike">
                        <a:solidFill>
                          <a:srgbClr val="393939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2,19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529"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2013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678,00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1289,20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1,90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1869,05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2,75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</a:rPr>
                        <a:t>1.456,49</a:t>
                      </a:r>
                      <a:endParaRPr lang="pt-BR" sz="1000" b="0" i="0" u="none" strike="noStrike">
                        <a:solidFill>
                          <a:srgbClr val="393939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2,15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529"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2014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724,00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1376,22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1,90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2250,00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3,10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</a:rPr>
                        <a:t>1.554,80</a:t>
                      </a:r>
                      <a:endParaRPr lang="pt-BR" sz="1000" b="0" i="0" u="none" strike="noStrike">
                        <a:solidFill>
                          <a:srgbClr val="393939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2,15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529"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2015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788,00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1500,00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2,05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2430,00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3,10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</a:rPr>
                        <a:t>1.679,18</a:t>
                      </a:r>
                      <a:endParaRPr lang="pt-BR" sz="1000" b="0" i="0" u="none" strike="noStrike">
                        <a:solidFill>
                          <a:srgbClr val="393939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 dirty="0">
                          <a:effectLst/>
                        </a:rPr>
                        <a:t>2,13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2529"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2016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880,00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1620,00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1,84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2551,50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2,89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</a:rPr>
                        <a:t>1.763,14</a:t>
                      </a:r>
                      <a:endParaRPr lang="pt-BR" sz="1000" b="0" i="0" u="none" strike="noStrike">
                        <a:solidFill>
                          <a:srgbClr val="393939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2,00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459"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2017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937,00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1701,00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1,81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2704,59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2,89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</a:rPr>
                        <a:t>1.868,93</a:t>
                      </a:r>
                      <a:endParaRPr lang="pt-BR" sz="1000" b="0" i="0" u="none" strike="noStrike">
                        <a:solidFill>
                          <a:srgbClr val="393939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1,99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529"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2018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954,00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1803,00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1,89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2800,33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2,93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u="none" strike="noStrike">
                          <a:effectLst/>
                        </a:rPr>
                        <a:t>1.935,09</a:t>
                      </a:r>
                      <a:endParaRPr lang="pt-BR" sz="1000" b="0" i="0" u="none" strike="noStrike">
                        <a:solidFill>
                          <a:srgbClr val="393939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2,02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529"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2019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998,00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1934,84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1,94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2902,26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2,91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</a:rPr>
                        <a:t>2.005,53</a:t>
                      </a:r>
                      <a:endParaRPr lang="pt-BR" sz="1000" b="0" i="0" u="none" strike="noStrike">
                        <a:solidFill>
                          <a:srgbClr val="393939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2,10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8599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114.62%</a:t>
                      </a:r>
                      <a:endParaRPr lang="pt-BR" sz="11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90%</a:t>
                      </a:r>
                      <a:endParaRPr lang="pt-BR" sz="11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0,24</a:t>
                      </a:r>
                      <a:endParaRPr lang="pt-BR" sz="11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103,18%</a:t>
                      </a:r>
                      <a:endParaRPr lang="pt-BR" sz="11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pt-BR" sz="11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74,67%</a:t>
                      </a:r>
                      <a:endParaRPr lang="pt-BR" sz="11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0,37</a:t>
                      </a:r>
                      <a:endParaRPr lang="pt-BR" sz="1100" b="1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2695880" y="471577"/>
            <a:ext cx="6979790" cy="67464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000" dirty="0" smtClean="0">
                <a:latin typeface="Arial Black" panose="020B0A04020102020204" pitchFamily="34" charset="0"/>
              </a:rPr>
              <a:t>RELAÇÃO SM/SB</a:t>
            </a:r>
            <a:endParaRPr lang="pt-BR" sz="4000" dirty="0">
              <a:latin typeface="Arial Black" panose="020B0A04020102020204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131376" y="6517038"/>
            <a:ext cx="10174637" cy="22986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COLETIVO PROFESSORES (AS) MUNICIPAIS</a:t>
            </a:r>
            <a:endParaRPr lang="pt-BR" sz="1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016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654456"/>
              </p:ext>
            </p:extLst>
          </p:nvPr>
        </p:nvGraphicFramePr>
        <p:xfrm>
          <a:off x="2138289" y="1308295"/>
          <a:ext cx="8904849" cy="4836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>
          <a:xfrm>
            <a:off x="2695880" y="471577"/>
            <a:ext cx="6979790" cy="67464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000" dirty="0" smtClean="0">
                <a:latin typeface="Arial Black" panose="020B0A04020102020204" pitchFamily="34" charset="0"/>
              </a:rPr>
              <a:t>RELAÇÃO SM/SB</a:t>
            </a:r>
            <a:endParaRPr lang="pt-BR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802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0142400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2695880" y="471577"/>
            <a:ext cx="6979790" cy="67464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000" dirty="0" smtClean="0">
                <a:latin typeface="Arial Black" panose="020B0A04020102020204" pitchFamily="34" charset="0"/>
              </a:rPr>
              <a:t>PIB PER CAPTA</a:t>
            </a:r>
            <a:endParaRPr lang="pt-BR" sz="4000" dirty="0">
              <a:latin typeface="Arial Black" panose="020B0A04020102020204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131376" y="6517038"/>
            <a:ext cx="10174637" cy="22986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COLETIVO PROFESSORES (AS) MUNICIPAIS</a:t>
            </a:r>
            <a:endParaRPr lang="pt-BR" sz="1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768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9180423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2695880" y="566670"/>
            <a:ext cx="6979790" cy="51515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000" dirty="0" smtClean="0">
                <a:latin typeface="Arial Black" panose="020B0A04020102020204" pitchFamily="34" charset="0"/>
              </a:rPr>
              <a:t>COMPARATIVO HORA/AULA</a:t>
            </a:r>
            <a:endParaRPr lang="pt-BR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094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821"/>
          <a:stretch/>
        </p:blipFill>
        <p:spPr>
          <a:xfrm>
            <a:off x="1260712" y="1991782"/>
            <a:ext cx="4711989" cy="305852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2683001" y="407182"/>
            <a:ext cx="6979790" cy="820691"/>
          </a:xfrm>
          <a:prstGeom prst="rect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000" dirty="0" smtClean="0">
                <a:latin typeface="Arial Black" panose="020B0A04020102020204" pitchFamily="34" charset="0"/>
              </a:rPr>
              <a:t>SITUAÇÃO FINANCEIRA DA PREFEITURA</a:t>
            </a:r>
            <a:endParaRPr lang="pt-BR" sz="4000" dirty="0">
              <a:latin typeface="Arial Black" panose="020B0A040201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9917" y="1934389"/>
            <a:ext cx="3828634" cy="311591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1131376" y="6517038"/>
            <a:ext cx="10174637" cy="22986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COLETIVO PROFESSORES (AS) MUNICIPAIS</a:t>
            </a:r>
            <a:endParaRPr lang="pt-BR" sz="1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357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86032" y="266909"/>
            <a:ext cx="6979790" cy="631994"/>
          </a:xfr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pt-BR" sz="4000" dirty="0" smtClean="0">
                <a:latin typeface="Arial Black" panose="020B0A04020102020204" pitchFamily="34" charset="0"/>
              </a:rPr>
              <a:t>PLANO ANTIGO X NOVO</a:t>
            </a:r>
            <a:endParaRPr lang="pt-BR" sz="4000" dirty="0">
              <a:latin typeface="Arial Black" panose="020B0A040201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728341" y="2974288"/>
            <a:ext cx="3777288" cy="2887673"/>
          </a:xfrm>
        </p:spPr>
        <p:txBody>
          <a:bodyPr>
            <a:normAutofit fontScale="92500" lnSpcReduction="20000"/>
          </a:bodyPr>
          <a:lstStyle/>
          <a:p>
            <a:r>
              <a:rPr lang="pt-BR" sz="2200" u="sng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IMPLANTADO EM 2015</a:t>
            </a:r>
          </a:p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6% A CADA 3 ANOS</a:t>
            </a:r>
          </a:p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CRITÉRIOS</a:t>
            </a:r>
          </a:p>
          <a:p>
            <a:r>
              <a:rPr lang="pt-BR" sz="16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COLETIVO</a:t>
            </a:r>
          </a:p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1,5% INDICE</a:t>
            </a:r>
          </a:p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1,5% FLUXO</a:t>
            </a:r>
          </a:p>
          <a:p>
            <a:r>
              <a:rPr lang="pt-BR" sz="16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</a:t>
            </a:r>
          </a:p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1,5% TITULO</a:t>
            </a:r>
          </a:p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1,5% ASSIDUIDADE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15"/>
          <a:stretch/>
        </p:blipFill>
        <p:spPr>
          <a:xfrm>
            <a:off x="1958148" y="3544061"/>
            <a:ext cx="5141137" cy="24252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1958147" y="1652963"/>
            <a:ext cx="2433379" cy="38450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20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PLANO ANTIGO</a:t>
            </a:r>
            <a:endParaRPr lang="pt-BR" sz="20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7845712" y="1667927"/>
            <a:ext cx="2433379" cy="38450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20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PLANO NOVO</a:t>
            </a:r>
            <a:endParaRPr lang="pt-BR" sz="20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7555832" y="2707106"/>
            <a:ext cx="3501189" cy="326217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958147" y="2121090"/>
            <a:ext cx="3822721" cy="538032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1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93,67 SOBRE </a:t>
            </a:r>
            <a:r>
              <a:rPr lang="pt-BR" sz="1600" dirty="0">
                <a:solidFill>
                  <a:schemeClr val="bg1"/>
                </a:solidFill>
                <a:latin typeface="Arial Black" panose="020B0A04020102020204" pitchFamily="34" charset="0"/>
              </a:rPr>
              <a:t>O SALÁRIO BASE APÓS </a:t>
            </a:r>
            <a:r>
              <a:rPr lang="pt-BR" sz="1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24 </a:t>
            </a:r>
            <a:r>
              <a:rPr lang="pt-BR" sz="1600" dirty="0">
                <a:solidFill>
                  <a:schemeClr val="bg1"/>
                </a:solidFill>
                <a:latin typeface="Arial Black" panose="020B0A04020102020204" pitchFamily="34" charset="0"/>
              </a:rPr>
              <a:t>ANOS</a:t>
            </a: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7845712" y="2121090"/>
            <a:ext cx="3659917" cy="498124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1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48 % SOBRE O SALÁRIO BASE APÓS 24 ANOS</a:t>
            </a:r>
            <a:endParaRPr lang="pt-BR" sz="1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1131376" y="6517038"/>
            <a:ext cx="10174637" cy="22986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COLETIVO PROFESSORES (AS) MUNICIPAIS</a:t>
            </a:r>
            <a:endParaRPr lang="pt-BR" sz="1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763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12842" y="1792637"/>
            <a:ext cx="8915400" cy="3777622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SALÁRIO BASE                                             =2000,00 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66% DE 2000,00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(24 anos)                          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= 1320,00</a:t>
            </a: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2000,00+1320=3320,00 /6ª PARTE              =   553,33</a:t>
            </a:r>
          </a:p>
          <a:p>
            <a:r>
              <a:rPr lang="pt-BR" sz="24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TOTAL                                 =  3873,33</a:t>
            </a: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DIFERENÇA SALÁRIO FINAL/BASE: 3873,33-2000,00 = 1873,33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2000...................100%                             x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= 1873,33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x100/2000=93,67%</a:t>
            </a: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1873,33................x                                  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 DIFERENÇA DO SALÁRIO BASE PARA O FINAL APÓS 24 ANOS É DE </a:t>
            </a:r>
            <a:r>
              <a:rPr lang="pt-BR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93,67%</a:t>
            </a:r>
            <a:endParaRPr lang="pt-BR" dirty="0">
              <a:solidFill>
                <a:srgbClr val="FF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152852" y="469633"/>
            <a:ext cx="6635380" cy="58154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4000" dirty="0" smtClean="0">
                <a:latin typeface="Arial Black" panose="020B0A04020102020204" pitchFamily="34" charset="0"/>
              </a:rPr>
              <a:t>SIMULAÇÃO DO PLANO ANTIGO</a:t>
            </a:r>
            <a:endParaRPr lang="pt-BR" sz="4000" dirty="0">
              <a:latin typeface="Arial Black" panose="020B0A04020102020204" pitchFamily="34" charset="0"/>
            </a:endParaRPr>
          </a:p>
        </p:txBody>
      </p:sp>
      <p:sp>
        <p:nvSpPr>
          <p:cNvPr id="2" name="Seta para a direita 1"/>
          <p:cNvSpPr/>
          <p:nvPr/>
        </p:nvSpPr>
        <p:spPr>
          <a:xfrm>
            <a:off x="5186925" y="4503330"/>
            <a:ext cx="875654" cy="3254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1766806" y="1642820"/>
            <a:ext cx="9161435" cy="39274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1" t="21086" b="6174"/>
          <a:stretch/>
        </p:blipFill>
        <p:spPr>
          <a:xfrm>
            <a:off x="8105614" y="1642820"/>
            <a:ext cx="2822627" cy="1185620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131376" y="6517038"/>
            <a:ext cx="10174637" cy="22986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COLETIVO PROFESSORES (AS) MUNICIPAIS</a:t>
            </a:r>
            <a:endParaRPr lang="pt-BR" sz="1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344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082514" y="294469"/>
            <a:ext cx="6635380" cy="54244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4000" dirty="0" smtClean="0">
                <a:latin typeface="Arial Black" panose="020B0A04020102020204" pitchFamily="34" charset="0"/>
              </a:rPr>
              <a:t>SIMULAÇÃO DO PLANO NOVO</a:t>
            </a:r>
            <a:endParaRPr lang="pt-BR" sz="4000" dirty="0">
              <a:latin typeface="Arial Black" panose="020B0A040201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19486" y="1385846"/>
            <a:ext cx="9161435" cy="18881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2390613" y="1535663"/>
            <a:ext cx="8915400" cy="1738354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SALÁRIO BASE                                             =	2000,00 </a:t>
            </a: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8 TRIÊNIOS X 6%						     =	48%  </a:t>
            </a: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48% DE 2000,00 (24 ANOS) 			     = 960,00</a:t>
            </a: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2000,00+960 						    = </a:t>
            </a:r>
            <a:r>
              <a:rPr lang="pt-BR" sz="24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2960,00 </a:t>
            </a:r>
          </a:p>
          <a:p>
            <a:pPr marL="0" indent="0">
              <a:buNone/>
            </a:pP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3082514" y="3828771"/>
            <a:ext cx="2622314" cy="8701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2000" dirty="0" smtClean="0">
                <a:latin typeface="Arial Black" panose="020B0A04020102020204" pitchFamily="34" charset="0"/>
              </a:rPr>
              <a:t>PLANO ANTIGO</a:t>
            </a:r>
          </a:p>
          <a:p>
            <a:r>
              <a:rPr lang="pt-B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=  3873,33</a:t>
            </a:r>
          </a:p>
          <a:p>
            <a:endParaRPr lang="pt-BR" sz="2000" dirty="0">
              <a:latin typeface="Arial Black" panose="020B0A04020102020204" pitchFamily="34" charset="0"/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7095580" y="3828771"/>
            <a:ext cx="2622314" cy="8701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2000" dirty="0" smtClean="0">
                <a:latin typeface="Arial Black" panose="020B0A04020102020204" pitchFamily="34" charset="0"/>
              </a:rPr>
              <a:t>PLANO NOVO</a:t>
            </a:r>
          </a:p>
          <a:p>
            <a:r>
              <a:rPr lang="pt-B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=  </a:t>
            </a:r>
            <a:r>
              <a:rPr lang="pt-B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2960,00</a:t>
            </a:r>
            <a:endParaRPr lang="pt-BR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000" dirty="0">
              <a:latin typeface="Arial Black" panose="020B0A04020102020204" pitchFamily="34" charset="0"/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3029833" y="4996748"/>
            <a:ext cx="6635380" cy="8701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2000" dirty="0" smtClean="0">
                <a:latin typeface="Arial Black" panose="020B0A04020102020204" pitchFamily="34" charset="0"/>
              </a:rPr>
              <a:t>DIFERENÇA PLANO ANTIGO</a:t>
            </a:r>
          </a:p>
          <a:p>
            <a:r>
              <a:rPr lang="pt-B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pt-BR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</a:t>
            </a:r>
            <a:r>
              <a:rPr lang="pt-BR" sz="20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3873,33 </a:t>
            </a:r>
            <a:r>
              <a:rPr lang="pt-B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2960,00 </a:t>
            </a:r>
            <a:r>
              <a:rPr lang="pt-BR" sz="20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913,33</a:t>
            </a:r>
            <a:endParaRPr lang="pt-BR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000" dirty="0">
              <a:latin typeface="Arial Black" panose="020B0A04020102020204" pitchFamily="34" charset="0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1131376" y="6517038"/>
            <a:ext cx="10174637" cy="22986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COLETIVO PROFESSORES (AS) MUNICIPAIS</a:t>
            </a:r>
            <a:endParaRPr lang="pt-BR" sz="1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344584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273</TotalTime>
  <Words>426</Words>
  <Application>Microsoft Office PowerPoint</Application>
  <PresentationFormat>Widescreen</PresentationFormat>
  <Paragraphs>177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Century Gothic</vt:lpstr>
      <vt:lpstr>Open Sans</vt:lpstr>
      <vt:lpstr>Wingdings 3</vt:lpstr>
      <vt:lpstr>Cacho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PLANO ANTIGO X NOVO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ANTIGO X NOVO</dc:title>
  <dc:creator>Professor</dc:creator>
  <cp:lastModifiedBy>SA_salainterativa</cp:lastModifiedBy>
  <cp:revision>34</cp:revision>
  <dcterms:created xsi:type="dcterms:W3CDTF">2019-09-26T14:18:57Z</dcterms:created>
  <dcterms:modified xsi:type="dcterms:W3CDTF">2019-10-24T19:56:39Z</dcterms:modified>
</cp:coreProperties>
</file>