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83" r:id="rId4"/>
    <p:sldId id="287" r:id="rId5"/>
    <p:sldId id="260" r:id="rId6"/>
    <p:sldId id="282" r:id="rId7"/>
    <p:sldId id="284" r:id="rId8"/>
    <p:sldId id="265" r:id="rId9"/>
    <p:sldId id="286" r:id="rId10"/>
    <p:sldId id="285" r:id="rId11"/>
    <p:sldId id="266" r:id="rId12"/>
    <p:sldId id="289" r:id="rId13"/>
    <p:sldId id="267" r:id="rId14"/>
    <p:sldId id="288" r:id="rId15"/>
    <p:sldId id="268" r:id="rId16"/>
    <p:sldId id="261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62" r:id="rId27"/>
    <p:sldId id="263" r:id="rId28"/>
    <p:sldId id="278" r:id="rId29"/>
    <p:sldId id="279" r:id="rId30"/>
    <p:sldId id="264" r:id="rId31"/>
    <p:sldId id="280" r:id="rId32"/>
    <p:sldId id="290" r:id="rId33"/>
    <p:sldId id="281" r:id="rId34"/>
    <p:sldId id="291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0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255.3\Prefeitura\SG\DSE\Planejamento%20Or&#231;ament&#225;rio%202022-2025\Apresenta&#231;&#227;o%20C&#226;mara\Base%20de%20dado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255.3\Prefeitura\SG\DSE\Planejamento%20Or&#231;ament&#225;rio%202022-2025\Apresenta&#231;&#227;o%20C&#226;mara\Base%20de%20dados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'PIB atualizado'!$G$2</c:f>
              <c:strCache>
                <c:ptCount val="1"/>
                <c:pt idx="0">
                  <c:v>PIB Real (Número Índice 2002=100)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'PIB atualizado'!$B$91:$C$104</c:f>
              <c:multiLvlStrCache>
                <c:ptCount val="14"/>
                <c:lvl>
                  <c:pt idx="0">
                    <c:v>T1</c:v>
                  </c:pt>
                  <c:pt idx="1">
                    <c:v>T2</c:v>
                  </c:pt>
                  <c:pt idx="2">
                    <c:v>T3</c:v>
                  </c:pt>
                  <c:pt idx="3">
                    <c:v>T4</c:v>
                  </c:pt>
                  <c:pt idx="4">
                    <c:v>T1</c:v>
                  </c:pt>
                  <c:pt idx="5">
                    <c:v>T2</c:v>
                  </c:pt>
                  <c:pt idx="6">
                    <c:v>T3</c:v>
                  </c:pt>
                  <c:pt idx="7">
                    <c:v>T4</c:v>
                  </c:pt>
                  <c:pt idx="8">
                    <c:v>T1</c:v>
                  </c:pt>
                  <c:pt idx="9">
                    <c:v>T2</c:v>
                  </c:pt>
                  <c:pt idx="10">
                    <c:v>T3</c:v>
                  </c:pt>
                  <c:pt idx="11">
                    <c:v>T4</c:v>
                  </c:pt>
                  <c:pt idx="12">
                    <c:v>T1</c:v>
                  </c:pt>
                  <c:pt idx="13">
                    <c:v>T2</c:v>
                  </c:pt>
                </c:lvl>
                <c:lvl>
                  <c:pt idx="0">
                    <c:v>2018</c:v>
                  </c:pt>
                  <c:pt idx="1">
                    <c:v>2018</c:v>
                  </c:pt>
                  <c:pt idx="2">
                    <c:v>2018</c:v>
                  </c:pt>
                  <c:pt idx="3">
                    <c:v>2018</c:v>
                  </c:pt>
                  <c:pt idx="4">
                    <c:v>2019</c:v>
                  </c:pt>
                  <c:pt idx="5">
                    <c:v>2019</c:v>
                  </c:pt>
                  <c:pt idx="6">
                    <c:v>2019</c:v>
                  </c:pt>
                  <c:pt idx="7">
                    <c:v>2019</c:v>
                  </c:pt>
                  <c:pt idx="8">
                    <c:v>2020</c:v>
                  </c:pt>
                  <c:pt idx="9">
                    <c:v>2020</c:v>
                  </c:pt>
                  <c:pt idx="10">
                    <c:v>2020</c:v>
                  </c:pt>
                  <c:pt idx="11">
                    <c:v>2020</c:v>
                  </c:pt>
                  <c:pt idx="12">
                    <c:v>2021</c:v>
                  </c:pt>
                </c:lvl>
              </c:multiLvlStrCache>
            </c:multiLvlStrRef>
          </c:cat>
          <c:val>
            <c:numRef>
              <c:f>'PIB atualizado'!$G$91:$G$104</c:f>
              <c:numCache>
                <c:formatCode>0.0</c:formatCode>
                <c:ptCount val="14"/>
                <c:pt idx="0">
                  <c:v>181.53147018325006</c:v>
                </c:pt>
                <c:pt idx="1">
                  <c:v>185.88820212067441</c:v>
                </c:pt>
                <c:pt idx="2">
                  <c:v>186.82161494296264</c:v>
                </c:pt>
                <c:pt idx="3">
                  <c:v>191.06047044804859</c:v>
                </c:pt>
                <c:pt idx="4">
                  <c:v>183.54560742116797</c:v>
                </c:pt>
                <c:pt idx="5">
                  <c:v>187.95411162530704</c:v>
                </c:pt>
                <c:pt idx="6">
                  <c:v>192.44301863418477</c:v>
                </c:pt>
                <c:pt idx="7">
                  <c:v>195.31471962867781</c:v>
                </c:pt>
                <c:pt idx="8">
                  <c:v>184.29701338515784</c:v>
                </c:pt>
                <c:pt idx="9">
                  <c:v>171.85756735730217</c:v>
                </c:pt>
                <c:pt idx="10">
                  <c:v>188.63334849939088</c:v>
                </c:pt>
                <c:pt idx="11">
                  <c:v>195.07869052855852</c:v>
                </c:pt>
                <c:pt idx="12">
                  <c:v>194.59344231878163</c:v>
                </c:pt>
                <c:pt idx="13">
                  <c:v>199.49638422851478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C0-43B7-B2D3-DEB082134C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5063112"/>
        <c:axId val="375066640"/>
      </c:barChart>
      <c:catAx>
        <c:axId val="37506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5066640"/>
        <c:crosses val="autoZero"/>
        <c:auto val="1"/>
        <c:lblAlgn val="ctr"/>
        <c:lblOffset val="100"/>
        <c:noMultiLvlLbl val="0"/>
      </c:catAx>
      <c:valAx>
        <c:axId val="37506664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375063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r>
              <a:rPr lang="pt-BR"/>
              <a:t>Taxa de Desemprego</a:t>
            </a:r>
          </a:p>
        </c:rich>
      </c:tx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22"/>
              <c:layout>
                <c:manualLayout>
                  <c:x val="3.6438553957773845E-2"/>
                  <c:y val="3.636445746443020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="1"/>
                      <a:t>14,1%</a:t>
                    </a:r>
                  </a:p>
                </c:rich>
              </c:tx>
              <c:spPr>
                <a:noFill/>
                <a:ln w="25400"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j-lt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863071361362837E-2"/>
                      <c:h val="0.1229788829587790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6010-45A6-8B85-7D0F99889F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'Gráfico - Desocupação'!$A$1:$B$26</c:f>
              <c:multiLvlStrCache>
                <c:ptCount val="26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</c:lvl>
                <c:lvl>
                  <c:pt idx="0">
                    <c:v>2015</c:v>
                  </c:pt>
                  <c:pt idx="4">
                    <c:v>2016</c:v>
                  </c:pt>
                  <c:pt idx="8">
                    <c:v>2017</c:v>
                  </c:pt>
                  <c:pt idx="12">
                    <c:v>2018</c:v>
                  </c:pt>
                  <c:pt idx="16">
                    <c:v>2019</c:v>
                  </c:pt>
                  <c:pt idx="20">
                    <c:v>2020</c:v>
                  </c:pt>
                  <c:pt idx="24">
                    <c:v>2021</c:v>
                  </c:pt>
                </c:lvl>
              </c:multiLvlStrCache>
            </c:multiLvlStrRef>
          </c:cat>
          <c:val>
            <c:numRef>
              <c:f>'Gráfico - Desocupação'!$C$1:$C$26</c:f>
              <c:numCache>
                <c:formatCode>0.0</c:formatCode>
                <c:ptCount val="26"/>
                <c:pt idx="0">
                  <c:v>7.3666666666666671</c:v>
                </c:pt>
                <c:pt idx="1">
                  <c:v>8.1333333333333346</c:v>
                </c:pt>
                <c:pt idx="2">
                  <c:v>8.7000000000000011</c:v>
                </c:pt>
                <c:pt idx="3">
                  <c:v>8.9333333333333318</c:v>
                </c:pt>
                <c:pt idx="4">
                  <c:v>10.200000000000001</c:v>
                </c:pt>
                <c:pt idx="5">
                  <c:v>11.233333333333334</c:v>
                </c:pt>
                <c:pt idx="6">
                  <c:v>11.733333333333334</c:v>
                </c:pt>
                <c:pt idx="7">
                  <c:v>11.866666666666667</c:v>
                </c:pt>
                <c:pt idx="8">
                  <c:v>13.166666666666666</c:v>
                </c:pt>
                <c:pt idx="9">
                  <c:v>13.299999999999999</c:v>
                </c:pt>
                <c:pt idx="10">
                  <c:v>12.6</c:v>
                </c:pt>
                <c:pt idx="11">
                  <c:v>12</c:v>
                </c:pt>
                <c:pt idx="12">
                  <c:v>12.633333333333333</c:v>
                </c:pt>
                <c:pt idx="13">
                  <c:v>12.666666666666666</c:v>
                </c:pt>
                <c:pt idx="14">
                  <c:v>12.1</c:v>
                </c:pt>
                <c:pt idx="15">
                  <c:v>11.633333333333333</c:v>
                </c:pt>
                <c:pt idx="16">
                  <c:v>12.366666666666665</c:v>
                </c:pt>
                <c:pt idx="17">
                  <c:v>12.266666666666666</c:v>
                </c:pt>
                <c:pt idx="18">
                  <c:v>11.800000000000002</c:v>
                </c:pt>
                <c:pt idx="19">
                  <c:v>11.266666666666666</c:v>
                </c:pt>
                <c:pt idx="20">
                  <c:v>11.666666666666666</c:v>
                </c:pt>
                <c:pt idx="21">
                  <c:v>12.933333333333332</c:v>
                </c:pt>
                <c:pt idx="22">
                  <c:v>14.266666666666667</c:v>
                </c:pt>
                <c:pt idx="23">
                  <c:v>13.9</c:v>
                </c:pt>
                <c:pt idx="24">
                  <c:v>14.7</c:v>
                </c:pt>
                <c:pt idx="25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10-45A6-8B85-7D0F99889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5059192"/>
        <c:axId val="375063896"/>
      </c:lineChart>
      <c:catAx>
        <c:axId val="375059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375063896"/>
        <c:crosses val="autoZero"/>
        <c:auto val="1"/>
        <c:lblAlgn val="ctr"/>
        <c:lblOffset val="100"/>
        <c:noMultiLvlLbl val="0"/>
      </c:catAx>
      <c:valAx>
        <c:axId val="375063896"/>
        <c:scaling>
          <c:orientation val="minMax"/>
          <c:min val="7"/>
        </c:scaling>
        <c:delete val="1"/>
        <c:axPos val="l"/>
        <c:numFmt formatCode="0.0" sourceLinked="1"/>
        <c:majorTickMark val="none"/>
        <c:minorTickMark val="none"/>
        <c:tickLblPos val="nextTo"/>
        <c:crossAx val="375059192"/>
        <c:crosses val="autoZero"/>
        <c:crossBetween val="between"/>
        <c:majorUnit val="4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>
          <a:latin typeface="+mj-lt"/>
          <a:cs typeface="Times New Roman" panose="02020603050405020304" pitchFamily="18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BD35F-FB40-462C-98FB-C5E9AD37956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3408211-F9AB-47C7-AD4E-6B9B029AF14C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000" dirty="0">
              <a:latin typeface="+mj-lt"/>
            </a:rPr>
            <a:t>PLANO PLURIANUAL – PPA - estabelecerá</a:t>
          </a:r>
        </a:p>
      </dgm:t>
    </dgm:pt>
    <dgm:pt modelId="{0137BD9D-898D-4188-807C-BE355DB9CCEE}" type="parTrans" cxnId="{7D72D819-DCAA-4AF6-B17D-6047BA617C9B}">
      <dgm:prSet/>
      <dgm:spPr/>
      <dgm:t>
        <a:bodyPr/>
        <a:lstStyle/>
        <a:p>
          <a:endParaRPr lang="pt-BR">
            <a:latin typeface="+mj-lt"/>
          </a:endParaRPr>
        </a:p>
      </dgm:t>
    </dgm:pt>
    <dgm:pt modelId="{2E4DC057-005D-44C2-B4CD-A74441BEE4B7}" type="sibTrans" cxnId="{7D72D819-DCAA-4AF6-B17D-6047BA617C9B}">
      <dgm:prSet/>
      <dgm:spPr/>
      <dgm:t>
        <a:bodyPr/>
        <a:lstStyle/>
        <a:p>
          <a:endParaRPr lang="pt-BR">
            <a:latin typeface="+mj-lt"/>
          </a:endParaRPr>
        </a:p>
      </dgm:t>
    </dgm:pt>
    <dgm:pt modelId="{A4C46CD7-1550-4E3E-A372-B83ECAE5F0D3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000" dirty="0">
              <a:latin typeface="+mj-lt"/>
            </a:rPr>
            <a:t>DIRETRIZES</a:t>
          </a:r>
        </a:p>
      </dgm:t>
    </dgm:pt>
    <dgm:pt modelId="{4654DC2A-AD46-4A25-8E79-55DE271DBBC4}" type="parTrans" cxnId="{962D40FF-2365-423F-A5A3-13A3BBE3B321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>
            <a:latin typeface="+mj-lt"/>
          </a:endParaRPr>
        </a:p>
      </dgm:t>
    </dgm:pt>
    <dgm:pt modelId="{4FD4B217-B022-4784-AE87-F002F28DD73E}" type="sibTrans" cxnId="{962D40FF-2365-423F-A5A3-13A3BBE3B321}">
      <dgm:prSet/>
      <dgm:spPr/>
      <dgm:t>
        <a:bodyPr/>
        <a:lstStyle/>
        <a:p>
          <a:endParaRPr lang="pt-BR">
            <a:latin typeface="+mj-lt"/>
          </a:endParaRPr>
        </a:p>
      </dgm:t>
    </dgm:pt>
    <dgm:pt modelId="{BB8090EC-33D1-4632-AFDD-B30B6F2590FD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000" dirty="0">
              <a:latin typeface="+mj-lt"/>
            </a:rPr>
            <a:t>OBJETIVOS</a:t>
          </a:r>
        </a:p>
      </dgm:t>
    </dgm:pt>
    <dgm:pt modelId="{64F46ABC-6BF9-4AFD-A185-BB766F5170AF}" type="parTrans" cxnId="{06D444B5-257A-463D-AE30-F891F0384E36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>
            <a:latin typeface="+mj-lt"/>
          </a:endParaRPr>
        </a:p>
      </dgm:t>
    </dgm:pt>
    <dgm:pt modelId="{696767CB-5EF7-4A3E-B992-376DB9F82433}" type="sibTrans" cxnId="{06D444B5-257A-463D-AE30-F891F0384E36}">
      <dgm:prSet/>
      <dgm:spPr/>
      <dgm:t>
        <a:bodyPr/>
        <a:lstStyle/>
        <a:p>
          <a:endParaRPr lang="pt-BR">
            <a:latin typeface="+mj-lt"/>
          </a:endParaRPr>
        </a:p>
      </dgm:t>
    </dgm:pt>
    <dgm:pt modelId="{0BD6D270-E5A5-4217-9009-DEA8B7ECDB5C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pt-BR" sz="1600" dirty="0">
              <a:latin typeface="+mj-lt"/>
            </a:rPr>
            <a:t>METAS</a:t>
          </a:r>
        </a:p>
        <a:p>
          <a:pPr>
            <a:spcAft>
              <a:spcPts val="0"/>
            </a:spcAft>
          </a:pPr>
          <a:r>
            <a:rPr lang="pt-BR" sz="1600" dirty="0">
              <a:latin typeface="+mj-lt"/>
            </a:rPr>
            <a:t>DA  ADMINISTRAÇÃO PÚBLICA</a:t>
          </a:r>
        </a:p>
      </dgm:t>
    </dgm:pt>
    <dgm:pt modelId="{37C32B59-BC8F-49C6-8AD2-D9F59D3D4C57}" type="parTrans" cxnId="{55E7D3EF-0BF4-4D1C-8828-DC84BE4B73D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>
            <a:latin typeface="+mj-lt"/>
          </a:endParaRPr>
        </a:p>
      </dgm:t>
    </dgm:pt>
    <dgm:pt modelId="{85FA959C-4F44-4FB5-B01C-68494DCF1A13}" type="sibTrans" cxnId="{55E7D3EF-0BF4-4D1C-8828-DC84BE4B73D2}">
      <dgm:prSet/>
      <dgm:spPr/>
      <dgm:t>
        <a:bodyPr/>
        <a:lstStyle/>
        <a:p>
          <a:endParaRPr lang="pt-BR">
            <a:latin typeface="+mj-lt"/>
          </a:endParaRPr>
        </a:p>
      </dgm:t>
    </dgm:pt>
    <dgm:pt modelId="{A8696BC3-6CF8-4CEC-B11A-E89539F6CE19}" type="pres">
      <dgm:prSet presAssocID="{05BBD35F-FB40-462C-98FB-C5E9AD3795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6A4420-EDB1-4215-B21E-D9FCA1744CDA}" type="pres">
      <dgm:prSet presAssocID="{13408211-F9AB-47C7-AD4E-6B9B029AF14C}" presName="hierRoot1" presStyleCnt="0">
        <dgm:presLayoutVars>
          <dgm:hierBranch val="init"/>
        </dgm:presLayoutVars>
      </dgm:prSet>
      <dgm:spPr/>
    </dgm:pt>
    <dgm:pt modelId="{F8679B05-B921-4D3D-8320-A80F5A5A385A}" type="pres">
      <dgm:prSet presAssocID="{13408211-F9AB-47C7-AD4E-6B9B029AF14C}" presName="rootComposite1" presStyleCnt="0"/>
      <dgm:spPr/>
    </dgm:pt>
    <dgm:pt modelId="{FF116CB2-2F81-45C3-924B-AC4AF22D26B7}" type="pres">
      <dgm:prSet presAssocID="{13408211-F9AB-47C7-AD4E-6B9B029AF14C}" presName="rootText1" presStyleLbl="node0" presStyleIdx="0" presStyleCnt="1" custScaleX="183324" custScaleY="89671" custLinFactNeighborX="-2182" custLinFactNeighborY="-1854">
        <dgm:presLayoutVars>
          <dgm:chPref val="3"/>
        </dgm:presLayoutVars>
      </dgm:prSet>
      <dgm:spPr/>
    </dgm:pt>
    <dgm:pt modelId="{8BA8CC97-78E0-4625-94CC-4E5FE4D18321}" type="pres">
      <dgm:prSet presAssocID="{13408211-F9AB-47C7-AD4E-6B9B029AF14C}" presName="rootConnector1" presStyleLbl="node1" presStyleIdx="0" presStyleCnt="0"/>
      <dgm:spPr/>
    </dgm:pt>
    <dgm:pt modelId="{2213A878-D07A-497C-A701-D369285F3208}" type="pres">
      <dgm:prSet presAssocID="{13408211-F9AB-47C7-AD4E-6B9B029AF14C}" presName="hierChild2" presStyleCnt="0"/>
      <dgm:spPr/>
    </dgm:pt>
    <dgm:pt modelId="{A7C240A9-6B55-4B10-AA97-D7A9771B60A1}" type="pres">
      <dgm:prSet presAssocID="{4654DC2A-AD46-4A25-8E79-55DE271DBBC4}" presName="Name37" presStyleLbl="parChTrans1D2" presStyleIdx="0" presStyleCnt="3"/>
      <dgm:spPr/>
    </dgm:pt>
    <dgm:pt modelId="{4AA0FFC7-3A11-46BF-9D79-F5E37BD5AAF8}" type="pres">
      <dgm:prSet presAssocID="{A4C46CD7-1550-4E3E-A372-B83ECAE5F0D3}" presName="hierRoot2" presStyleCnt="0">
        <dgm:presLayoutVars>
          <dgm:hierBranch val="init"/>
        </dgm:presLayoutVars>
      </dgm:prSet>
      <dgm:spPr/>
    </dgm:pt>
    <dgm:pt modelId="{5DF21D51-3447-436A-AF18-58E35C0568EE}" type="pres">
      <dgm:prSet presAssocID="{A4C46CD7-1550-4E3E-A372-B83ECAE5F0D3}" presName="rootComposite" presStyleCnt="0"/>
      <dgm:spPr/>
    </dgm:pt>
    <dgm:pt modelId="{32270BAD-B662-4A1C-BEF9-A3AD900EB493}" type="pres">
      <dgm:prSet presAssocID="{A4C46CD7-1550-4E3E-A372-B83ECAE5F0D3}" presName="rootText" presStyleLbl="node2" presStyleIdx="0" presStyleCnt="3" custScaleX="111710">
        <dgm:presLayoutVars>
          <dgm:chPref val="3"/>
        </dgm:presLayoutVars>
      </dgm:prSet>
      <dgm:spPr/>
    </dgm:pt>
    <dgm:pt modelId="{B3680862-F4A6-4B7B-8F10-45597FAD547A}" type="pres">
      <dgm:prSet presAssocID="{A4C46CD7-1550-4E3E-A372-B83ECAE5F0D3}" presName="rootConnector" presStyleLbl="node2" presStyleIdx="0" presStyleCnt="3"/>
      <dgm:spPr/>
    </dgm:pt>
    <dgm:pt modelId="{D9FD8B88-7F06-488B-B16E-A9E4E5D212B6}" type="pres">
      <dgm:prSet presAssocID="{A4C46CD7-1550-4E3E-A372-B83ECAE5F0D3}" presName="hierChild4" presStyleCnt="0"/>
      <dgm:spPr/>
    </dgm:pt>
    <dgm:pt modelId="{814DB5FD-BE3F-42CB-B92F-3DB0A957C025}" type="pres">
      <dgm:prSet presAssocID="{A4C46CD7-1550-4E3E-A372-B83ECAE5F0D3}" presName="hierChild5" presStyleCnt="0"/>
      <dgm:spPr/>
    </dgm:pt>
    <dgm:pt modelId="{2365FDDE-DA8F-436D-8999-27DD020CBFE3}" type="pres">
      <dgm:prSet presAssocID="{64F46ABC-6BF9-4AFD-A185-BB766F5170AF}" presName="Name37" presStyleLbl="parChTrans1D2" presStyleIdx="1" presStyleCnt="3"/>
      <dgm:spPr/>
    </dgm:pt>
    <dgm:pt modelId="{E8E6E7CE-30B2-4CA1-B8B9-550F42EBAEED}" type="pres">
      <dgm:prSet presAssocID="{BB8090EC-33D1-4632-AFDD-B30B6F2590FD}" presName="hierRoot2" presStyleCnt="0">
        <dgm:presLayoutVars>
          <dgm:hierBranch val="init"/>
        </dgm:presLayoutVars>
      </dgm:prSet>
      <dgm:spPr/>
    </dgm:pt>
    <dgm:pt modelId="{E950587E-BC8F-42DF-822B-B8329722A629}" type="pres">
      <dgm:prSet presAssocID="{BB8090EC-33D1-4632-AFDD-B30B6F2590FD}" presName="rootComposite" presStyleCnt="0"/>
      <dgm:spPr/>
    </dgm:pt>
    <dgm:pt modelId="{AAEB6CB1-6806-4270-A230-B3AA3387DFED}" type="pres">
      <dgm:prSet presAssocID="{BB8090EC-33D1-4632-AFDD-B30B6F2590FD}" presName="rootText" presStyleLbl="node2" presStyleIdx="1" presStyleCnt="3" custScaleX="109770">
        <dgm:presLayoutVars>
          <dgm:chPref val="3"/>
        </dgm:presLayoutVars>
      </dgm:prSet>
      <dgm:spPr/>
    </dgm:pt>
    <dgm:pt modelId="{C837A7EE-E7B1-47F4-A76E-570E2E1BFD88}" type="pres">
      <dgm:prSet presAssocID="{BB8090EC-33D1-4632-AFDD-B30B6F2590FD}" presName="rootConnector" presStyleLbl="node2" presStyleIdx="1" presStyleCnt="3"/>
      <dgm:spPr/>
    </dgm:pt>
    <dgm:pt modelId="{59B81885-FDBB-4D44-8C1D-FA5267518B96}" type="pres">
      <dgm:prSet presAssocID="{BB8090EC-33D1-4632-AFDD-B30B6F2590FD}" presName="hierChild4" presStyleCnt="0"/>
      <dgm:spPr/>
    </dgm:pt>
    <dgm:pt modelId="{F803F96F-61D5-477D-B287-6F2BDFC8D780}" type="pres">
      <dgm:prSet presAssocID="{BB8090EC-33D1-4632-AFDD-B30B6F2590FD}" presName="hierChild5" presStyleCnt="0"/>
      <dgm:spPr/>
    </dgm:pt>
    <dgm:pt modelId="{C347FA47-0785-4036-B545-F6F23918E08E}" type="pres">
      <dgm:prSet presAssocID="{37C32B59-BC8F-49C6-8AD2-D9F59D3D4C57}" presName="Name37" presStyleLbl="parChTrans1D2" presStyleIdx="2" presStyleCnt="3"/>
      <dgm:spPr/>
    </dgm:pt>
    <dgm:pt modelId="{794889D3-C541-48F0-AE79-794CF1BCFFC5}" type="pres">
      <dgm:prSet presAssocID="{0BD6D270-E5A5-4217-9009-DEA8B7ECDB5C}" presName="hierRoot2" presStyleCnt="0">
        <dgm:presLayoutVars>
          <dgm:hierBranch val="init"/>
        </dgm:presLayoutVars>
      </dgm:prSet>
      <dgm:spPr/>
    </dgm:pt>
    <dgm:pt modelId="{AE12B095-76FA-40FB-BA9C-B1851B3A7183}" type="pres">
      <dgm:prSet presAssocID="{0BD6D270-E5A5-4217-9009-DEA8B7ECDB5C}" presName="rootComposite" presStyleCnt="0"/>
      <dgm:spPr/>
    </dgm:pt>
    <dgm:pt modelId="{B1E92A1C-107A-47E9-B5BF-C6D0DAEE1A8C}" type="pres">
      <dgm:prSet presAssocID="{0BD6D270-E5A5-4217-9009-DEA8B7ECDB5C}" presName="rootText" presStyleLbl="node2" presStyleIdx="2" presStyleCnt="3" custScaleX="137107">
        <dgm:presLayoutVars>
          <dgm:chPref val="3"/>
        </dgm:presLayoutVars>
      </dgm:prSet>
      <dgm:spPr/>
    </dgm:pt>
    <dgm:pt modelId="{921641DA-E26B-4FD2-9C6B-10C799197FF9}" type="pres">
      <dgm:prSet presAssocID="{0BD6D270-E5A5-4217-9009-DEA8B7ECDB5C}" presName="rootConnector" presStyleLbl="node2" presStyleIdx="2" presStyleCnt="3"/>
      <dgm:spPr/>
    </dgm:pt>
    <dgm:pt modelId="{FE04FBA0-5FF7-434B-B8A6-AB6D4AE0EC48}" type="pres">
      <dgm:prSet presAssocID="{0BD6D270-E5A5-4217-9009-DEA8B7ECDB5C}" presName="hierChild4" presStyleCnt="0"/>
      <dgm:spPr/>
    </dgm:pt>
    <dgm:pt modelId="{F3D35493-246D-452C-BBA6-2C1ECCD19046}" type="pres">
      <dgm:prSet presAssocID="{0BD6D270-E5A5-4217-9009-DEA8B7ECDB5C}" presName="hierChild5" presStyleCnt="0"/>
      <dgm:spPr/>
    </dgm:pt>
    <dgm:pt modelId="{24AC50A1-930B-42A3-8EC6-D799D1E10BF5}" type="pres">
      <dgm:prSet presAssocID="{13408211-F9AB-47C7-AD4E-6B9B029AF14C}" presName="hierChild3" presStyleCnt="0"/>
      <dgm:spPr/>
    </dgm:pt>
  </dgm:ptLst>
  <dgm:cxnLst>
    <dgm:cxn modelId="{43213908-88DC-4C8D-9DC5-427A5E39E674}" type="presOf" srcId="{BB8090EC-33D1-4632-AFDD-B30B6F2590FD}" destId="{C837A7EE-E7B1-47F4-A76E-570E2E1BFD88}" srcOrd="1" destOrd="0" presId="urn:microsoft.com/office/officeart/2005/8/layout/orgChart1"/>
    <dgm:cxn modelId="{7D72D819-DCAA-4AF6-B17D-6047BA617C9B}" srcId="{05BBD35F-FB40-462C-98FB-C5E9AD379566}" destId="{13408211-F9AB-47C7-AD4E-6B9B029AF14C}" srcOrd="0" destOrd="0" parTransId="{0137BD9D-898D-4188-807C-BE355DB9CCEE}" sibTransId="{2E4DC057-005D-44C2-B4CD-A74441BEE4B7}"/>
    <dgm:cxn modelId="{F31CBB2F-EE1A-41D1-8105-DC608ECAC140}" type="presOf" srcId="{A4C46CD7-1550-4E3E-A372-B83ECAE5F0D3}" destId="{B3680862-F4A6-4B7B-8F10-45597FAD547A}" srcOrd="1" destOrd="0" presId="urn:microsoft.com/office/officeart/2005/8/layout/orgChart1"/>
    <dgm:cxn modelId="{D3953732-0764-472A-9104-232EE05EF516}" type="presOf" srcId="{05BBD35F-FB40-462C-98FB-C5E9AD379566}" destId="{A8696BC3-6CF8-4CEC-B11A-E89539F6CE19}" srcOrd="0" destOrd="0" presId="urn:microsoft.com/office/officeart/2005/8/layout/orgChart1"/>
    <dgm:cxn modelId="{D0294F39-3A18-4814-9B21-ED7311B5874F}" type="presOf" srcId="{37C32B59-BC8F-49C6-8AD2-D9F59D3D4C57}" destId="{C347FA47-0785-4036-B545-F6F23918E08E}" srcOrd="0" destOrd="0" presId="urn:microsoft.com/office/officeart/2005/8/layout/orgChart1"/>
    <dgm:cxn modelId="{438ADC6F-C852-4C6D-99DA-16A533FBB956}" type="presOf" srcId="{BB8090EC-33D1-4632-AFDD-B30B6F2590FD}" destId="{AAEB6CB1-6806-4270-A230-B3AA3387DFED}" srcOrd="0" destOrd="0" presId="urn:microsoft.com/office/officeart/2005/8/layout/orgChart1"/>
    <dgm:cxn modelId="{21BB019D-1BAE-44C9-AEFB-9854653AD0A4}" type="presOf" srcId="{0BD6D270-E5A5-4217-9009-DEA8B7ECDB5C}" destId="{921641DA-E26B-4FD2-9C6B-10C799197FF9}" srcOrd="1" destOrd="0" presId="urn:microsoft.com/office/officeart/2005/8/layout/orgChart1"/>
    <dgm:cxn modelId="{DA658AA3-6D73-44FE-A18A-5FA760B551F2}" type="presOf" srcId="{A4C46CD7-1550-4E3E-A372-B83ECAE5F0D3}" destId="{32270BAD-B662-4A1C-BEF9-A3AD900EB493}" srcOrd="0" destOrd="0" presId="urn:microsoft.com/office/officeart/2005/8/layout/orgChart1"/>
    <dgm:cxn modelId="{06D444B5-257A-463D-AE30-F891F0384E36}" srcId="{13408211-F9AB-47C7-AD4E-6B9B029AF14C}" destId="{BB8090EC-33D1-4632-AFDD-B30B6F2590FD}" srcOrd="1" destOrd="0" parTransId="{64F46ABC-6BF9-4AFD-A185-BB766F5170AF}" sibTransId="{696767CB-5EF7-4A3E-B992-376DB9F82433}"/>
    <dgm:cxn modelId="{6635ACBC-9373-44C8-B7EA-1F7853D9723D}" type="presOf" srcId="{0BD6D270-E5A5-4217-9009-DEA8B7ECDB5C}" destId="{B1E92A1C-107A-47E9-B5BF-C6D0DAEE1A8C}" srcOrd="0" destOrd="0" presId="urn:microsoft.com/office/officeart/2005/8/layout/orgChart1"/>
    <dgm:cxn modelId="{1AAFB3BF-FCA7-44B0-B9E1-397BA23B6509}" type="presOf" srcId="{13408211-F9AB-47C7-AD4E-6B9B029AF14C}" destId="{8BA8CC97-78E0-4625-94CC-4E5FE4D18321}" srcOrd="1" destOrd="0" presId="urn:microsoft.com/office/officeart/2005/8/layout/orgChart1"/>
    <dgm:cxn modelId="{F39387C9-AE35-43EC-9534-225AED6EFFBF}" type="presOf" srcId="{13408211-F9AB-47C7-AD4E-6B9B029AF14C}" destId="{FF116CB2-2F81-45C3-924B-AC4AF22D26B7}" srcOrd="0" destOrd="0" presId="urn:microsoft.com/office/officeart/2005/8/layout/orgChart1"/>
    <dgm:cxn modelId="{E0F868D5-162B-4936-A4EF-E765B1553DDC}" type="presOf" srcId="{64F46ABC-6BF9-4AFD-A185-BB766F5170AF}" destId="{2365FDDE-DA8F-436D-8999-27DD020CBFE3}" srcOrd="0" destOrd="0" presId="urn:microsoft.com/office/officeart/2005/8/layout/orgChart1"/>
    <dgm:cxn modelId="{55E7D3EF-0BF4-4D1C-8828-DC84BE4B73D2}" srcId="{13408211-F9AB-47C7-AD4E-6B9B029AF14C}" destId="{0BD6D270-E5A5-4217-9009-DEA8B7ECDB5C}" srcOrd="2" destOrd="0" parTransId="{37C32B59-BC8F-49C6-8AD2-D9F59D3D4C57}" sibTransId="{85FA959C-4F44-4FB5-B01C-68494DCF1A13}"/>
    <dgm:cxn modelId="{7D1261F6-601B-4EBE-BF54-10FD0B59CE09}" type="presOf" srcId="{4654DC2A-AD46-4A25-8E79-55DE271DBBC4}" destId="{A7C240A9-6B55-4B10-AA97-D7A9771B60A1}" srcOrd="0" destOrd="0" presId="urn:microsoft.com/office/officeart/2005/8/layout/orgChart1"/>
    <dgm:cxn modelId="{962D40FF-2365-423F-A5A3-13A3BBE3B321}" srcId="{13408211-F9AB-47C7-AD4E-6B9B029AF14C}" destId="{A4C46CD7-1550-4E3E-A372-B83ECAE5F0D3}" srcOrd="0" destOrd="0" parTransId="{4654DC2A-AD46-4A25-8E79-55DE271DBBC4}" sibTransId="{4FD4B217-B022-4784-AE87-F002F28DD73E}"/>
    <dgm:cxn modelId="{58504CA4-422A-466F-8FDC-48DD43113F17}" type="presParOf" srcId="{A8696BC3-6CF8-4CEC-B11A-E89539F6CE19}" destId="{B86A4420-EDB1-4215-B21E-D9FCA1744CDA}" srcOrd="0" destOrd="0" presId="urn:microsoft.com/office/officeart/2005/8/layout/orgChart1"/>
    <dgm:cxn modelId="{9678189C-E53B-4404-B8D8-7D38D49A25AC}" type="presParOf" srcId="{B86A4420-EDB1-4215-B21E-D9FCA1744CDA}" destId="{F8679B05-B921-4D3D-8320-A80F5A5A385A}" srcOrd="0" destOrd="0" presId="urn:microsoft.com/office/officeart/2005/8/layout/orgChart1"/>
    <dgm:cxn modelId="{9BBF60ED-6B62-43AE-814E-08DD07ADD300}" type="presParOf" srcId="{F8679B05-B921-4D3D-8320-A80F5A5A385A}" destId="{FF116CB2-2F81-45C3-924B-AC4AF22D26B7}" srcOrd="0" destOrd="0" presId="urn:microsoft.com/office/officeart/2005/8/layout/orgChart1"/>
    <dgm:cxn modelId="{8B3B4F81-2ACA-4013-BA16-9ADEE850DB0C}" type="presParOf" srcId="{F8679B05-B921-4D3D-8320-A80F5A5A385A}" destId="{8BA8CC97-78E0-4625-94CC-4E5FE4D18321}" srcOrd="1" destOrd="0" presId="urn:microsoft.com/office/officeart/2005/8/layout/orgChart1"/>
    <dgm:cxn modelId="{B668ABB9-EF1D-4F97-AF7F-57D19F2088FC}" type="presParOf" srcId="{B86A4420-EDB1-4215-B21E-D9FCA1744CDA}" destId="{2213A878-D07A-497C-A701-D369285F3208}" srcOrd="1" destOrd="0" presId="urn:microsoft.com/office/officeart/2005/8/layout/orgChart1"/>
    <dgm:cxn modelId="{03FA2967-3928-4228-98C1-89A7ED0AD4D6}" type="presParOf" srcId="{2213A878-D07A-497C-A701-D369285F3208}" destId="{A7C240A9-6B55-4B10-AA97-D7A9771B60A1}" srcOrd="0" destOrd="0" presId="urn:microsoft.com/office/officeart/2005/8/layout/orgChart1"/>
    <dgm:cxn modelId="{CD0E7BD9-FCF6-468E-9F3F-5CCC254AE1F3}" type="presParOf" srcId="{2213A878-D07A-497C-A701-D369285F3208}" destId="{4AA0FFC7-3A11-46BF-9D79-F5E37BD5AAF8}" srcOrd="1" destOrd="0" presId="urn:microsoft.com/office/officeart/2005/8/layout/orgChart1"/>
    <dgm:cxn modelId="{ABDADEED-812C-4438-AA46-DFA6D940A608}" type="presParOf" srcId="{4AA0FFC7-3A11-46BF-9D79-F5E37BD5AAF8}" destId="{5DF21D51-3447-436A-AF18-58E35C0568EE}" srcOrd="0" destOrd="0" presId="urn:microsoft.com/office/officeart/2005/8/layout/orgChart1"/>
    <dgm:cxn modelId="{144CC4E1-B263-405D-854A-7A9AC97B2FBA}" type="presParOf" srcId="{5DF21D51-3447-436A-AF18-58E35C0568EE}" destId="{32270BAD-B662-4A1C-BEF9-A3AD900EB493}" srcOrd="0" destOrd="0" presId="urn:microsoft.com/office/officeart/2005/8/layout/orgChart1"/>
    <dgm:cxn modelId="{AC73200A-3F43-428C-8ADA-18E412A2B48F}" type="presParOf" srcId="{5DF21D51-3447-436A-AF18-58E35C0568EE}" destId="{B3680862-F4A6-4B7B-8F10-45597FAD547A}" srcOrd="1" destOrd="0" presId="urn:microsoft.com/office/officeart/2005/8/layout/orgChart1"/>
    <dgm:cxn modelId="{D79EB00B-390D-4D5D-9E35-4E2F73CE4144}" type="presParOf" srcId="{4AA0FFC7-3A11-46BF-9D79-F5E37BD5AAF8}" destId="{D9FD8B88-7F06-488B-B16E-A9E4E5D212B6}" srcOrd="1" destOrd="0" presId="urn:microsoft.com/office/officeart/2005/8/layout/orgChart1"/>
    <dgm:cxn modelId="{87921578-9564-41A1-A5F5-CBBA2F5F8DA1}" type="presParOf" srcId="{4AA0FFC7-3A11-46BF-9D79-F5E37BD5AAF8}" destId="{814DB5FD-BE3F-42CB-B92F-3DB0A957C025}" srcOrd="2" destOrd="0" presId="urn:microsoft.com/office/officeart/2005/8/layout/orgChart1"/>
    <dgm:cxn modelId="{A98C4C0A-AA60-40E4-B0A0-390239C5700A}" type="presParOf" srcId="{2213A878-D07A-497C-A701-D369285F3208}" destId="{2365FDDE-DA8F-436D-8999-27DD020CBFE3}" srcOrd="2" destOrd="0" presId="urn:microsoft.com/office/officeart/2005/8/layout/orgChart1"/>
    <dgm:cxn modelId="{55BAACCB-325A-44E1-BB7C-75E9E2C379AE}" type="presParOf" srcId="{2213A878-D07A-497C-A701-D369285F3208}" destId="{E8E6E7CE-30B2-4CA1-B8B9-550F42EBAEED}" srcOrd="3" destOrd="0" presId="urn:microsoft.com/office/officeart/2005/8/layout/orgChart1"/>
    <dgm:cxn modelId="{43091887-29F8-4EBA-B2AA-A90E22D51887}" type="presParOf" srcId="{E8E6E7CE-30B2-4CA1-B8B9-550F42EBAEED}" destId="{E950587E-BC8F-42DF-822B-B8329722A629}" srcOrd="0" destOrd="0" presId="urn:microsoft.com/office/officeart/2005/8/layout/orgChart1"/>
    <dgm:cxn modelId="{079A947B-AC71-44AC-9E22-A36FC41B5CD0}" type="presParOf" srcId="{E950587E-BC8F-42DF-822B-B8329722A629}" destId="{AAEB6CB1-6806-4270-A230-B3AA3387DFED}" srcOrd="0" destOrd="0" presId="urn:microsoft.com/office/officeart/2005/8/layout/orgChart1"/>
    <dgm:cxn modelId="{C61DC430-678F-4DB5-AB7D-4509A0A86587}" type="presParOf" srcId="{E950587E-BC8F-42DF-822B-B8329722A629}" destId="{C837A7EE-E7B1-47F4-A76E-570E2E1BFD88}" srcOrd="1" destOrd="0" presId="urn:microsoft.com/office/officeart/2005/8/layout/orgChart1"/>
    <dgm:cxn modelId="{196804A7-84A9-4453-841C-EDB30D4AC35A}" type="presParOf" srcId="{E8E6E7CE-30B2-4CA1-B8B9-550F42EBAEED}" destId="{59B81885-FDBB-4D44-8C1D-FA5267518B96}" srcOrd="1" destOrd="0" presId="urn:microsoft.com/office/officeart/2005/8/layout/orgChart1"/>
    <dgm:cxn modelId="{13303F3F-2393-43A7-A2B1-C587E67F1B06}" type="presParOf" srcId="{E8E6E7CE-30B2-4CA1-B8B9-550F42EBAEED}" destId="{F803F96F-61D5-477D-B287-6F2BDFC8D780}" srcOrd="2" destOrd="0" presId="urn:microsoft.com/office/officeart/2005/8/layout/orgChart1"/>
    <dgm:cxn modelId="{830B0CE4-B3A9-4CAC-A498-35CB28B1F589}" type="presParOf" srcId="{2213A878-D07A-497C-A701-D369285F3208}" destId="{C347FA47-0785-4036-B545-F6F23918E08E}" srcOrd="4" destOrd="0" presId="urn:microsoft.com/office/officeart/2005/8/layout/orgChart1"/>
    <dgm:cxn modelId="{B4FC0EE3-977D-4730-AB8E-C98B13BF59EF}" type="presParOf" srcId="{2213A878-D07A-497C-A701-D369285F3208}" destId="{794889D3-C541-48F0-AE79-794CF1BCFFC5}" srcOrd="5" destOrd="0" presId="urn:microsoft.com/office/officeart/2005/8/layout/orgChart1"/>
    <dgm:cxn modelId="{3AB48288-A5E9-4CEC-B9D8-4A6E279F4E67}" type="presParOf" srcId="{794889D3-C541-48F0-AE79-794CF1BCFFC5}" destId="{AE12B095-76FA-40FB-BA9C-B1851B3A7183}" srcOrd="0" destOrd="0" presId="urn:microsoft.com/office/officeart/2005/8/layout/orgChart1"/>
    <dgm:cxn modelId="{15F9E631-BF4D-4EBF-907A-E26912A96408}" type="presParOf" srcId="{AE12B095-76FA-40FB-BA9C-B1851B3A7183}" destId="{B1E92A1C-107A-47E9-B5BF-C6D0DAEE1A8C}" srcOrd="0" destOrd="0" presId="urn:microsoft.com/office/officeart/2005/8/layout/orgChart1"/>
    <dgm:cxn modelId="{21AC4644-6C93-44C7-A18A-61C222A8D90A}" type="presParOf" srcId="{AE12B095-76FA-40FB-BA9C-B1851B3A7183}" destId="{921641DA-E26B-4FD2-9C6B-10C799197FF9}" srcOrd="1" destOrd="0" presId="urn:microsoft.com/office/officeart/2005/8/layout/orgChart1"/>
    <dgm:cxn modelId="{0F39FAD7-9EF7-4017-90D2-2B9DE65A1FAD}" type="presParOf" srcId="{794889D3-C541-48F0-AE79-794CF1BCFFC5}" destId="{FE04FBA0-5FF7-434B-B8A6-AB6D4AE0EC48}" srcOrd="1" destOrd="0" presId="urn:microsoft.com/office/officeart/2005/8/layout/orgChart1"/>
    <dgm:cxn modelId="{A040C2E2-782C-40AB-B376-F22C57138D62}" type="presParOf" srcId="{794889D3-C541-48F0-AE79-794CF1BCFFC5}" destId="{F3D35493-246D-452C-BBA6-2C1ECCD19046}" srcOrd="2" destOrd="0" presId="urn:microsoft.com/office/officeart/2005/8/layout/orgChart1"/>
    <dgm:cxn modelId="{C3DF9E66-59C5-4439-9CBC-3EAC693B19E3}" type="presParOf" srcId="{B86A4420-EDB1-4215-B21E-D9FCA1744CDA}" destId="{24AC50A1-930B-42A3-8EC6-D799D1E10B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7FA47-0785-4036-B545-F6F23918E08E}">
      <dsp:nvSpPr>
        <dsp:cNvPr id="0" name=""/>
        <dsp:cNvSpPr/>
      </dsp:nvSpPr>
      <dsp:spPr>
        <a:xfrm>
          <a:off x="3617271" y="763033"/>
          <a:ext cx="2279152" cy="357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044"/>
              </a:lnTo>
              <a:lnTo>
                <a:pt x="2279152" y="179044"/>
              </a:lnTo>
              <a:lnTo>
                <a:pt x="2279152" y="357739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5FDDE-DA8F-436D-8999-27DD020CBFE3}">
      <dsp:nvSpPr>
        <dsp:cNvPr id="0" name=""/>
        <dsp:cNvSpPr/>
      </dsp:nvSpPr>
      <dsp:spPr>
        <a:xfrm>
          <a:off x="3438296" y="763033"/>
          <a:ext cx="178975" cy="357739"/>
        </a:xfrm>
        <a:custGeom>
          <a:avLst/>
          <a:gdLst/>
          <a:ahLst/>
          <a:cxnLst/>
          <a:rect l="0" t="0" r="0" b="0"/>
          <a:pathLst>
            <a:path>
              <a:moveTo>
                <a:pt x="178975" y="0"/>
              </a:moveTo>
              <a:lnTo>
                <a:pt x="178975" y="179044"/>
              </a:lnTo>
              <a:lnTo>
                <a:pt x="0" y="179044"/>
              </a:lnTo>
              <a:lnTo>
                <a:pt x="0" y="357739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240A9-6B55-4B10-AA97-D7A9771B60A1}">
      <dsp:nvSpPr>
        <dsp:cNvPr id="0" name=""/>
        <dsp:cNvSpPr/>
      </dsp:nvSpPr>
      <dsp:spPr>
        <a:xfrm>
          <a:off x="1196278" y="763033"/>
          <a:ext cx="2420992" cy="357739"/>
        </a:xfrm>
        <a:custGeom>
          <a:avLst/>
          <a:gdLst/>
          <a:ahLst/>
          <a:cxnLst/>
          <a:rect l="0" t="0" r="0" b="0"/>
          <a:pathLst>
            <a:path>
              <a:moveTo>
                <a:pt x="2420992" y="0"/>
              </a:moveTo>
              <a:lnTo>
                <a:pt x="2420992" y="179044"/>
              </a:lnTo>
              <a:lnTo>
                <a:pt x="0" y="179044"/>
              </a:lnTo>
              <a:lnTo>
                <a:pt x="0" y="357739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16CB2-2F81-45C3-924B-AC4AF22D26B7}">
      <dsp:nvSpPr>
        <dsp:cNvPr id="0" name=""/>
        <dsp:cNvSpPr/>
      </dsp:nvSpPr>
      <dsp:spPr>
        <a:xfrm>
          <a:off x="2057321" y="0"/>
          <a:ext cx="3119900" cy="763033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+mj-lt"/>
            </a:rPr>
            <a:t>PLANO PLURIANUAL – PPA - estabelecerá</a:t>
          </a:r>
        </a:p>
      </dsp:txBody>
      <dsp:txXfrm>
        <a:off x="2057321" y="0"/>
        <a:ext cx="3119900" cy="763033"/>
      </dsp:txXfrm>
    </dsp:sp>
    <dsp:sp modelId="{32270BAD-B662-4A1C-BEF9-A3AD900EB493}">
      <dsp:nvSpPr>
        <dsp:cNvPr id="0" name=""/>
        <dsp:cNvSpPr/>
      </dsp:nvSpPr>
      <dsp:spPr>
        <a:xfrm>
          <a:off x="245710" y="1120772"/>
          <a:ext cx="1901137" cy="850925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+mj-lt"/>
            </a:rPr>
            <a:t>DIRETRIZES</a:t>
          </a:r>
        </a:p>
      </dsp:txBody>
      <dsp:txXfrm>
        <a:off x="245710" y="1120772"/>
        <a:ext cx="1901137" cy="850925"/>
      </dsp:txXfrm>
    </dsp:sp>
    <dsp:sp modelId="{AAEB6CB1-6806-4270-A230-B3AA3387DFED}">
      <dsp:nvSpPr>
        <dsp:cNvPr id="0" name=""/>
        <dsp:cNvSpPr/>
      </dsp:nvSpPr>
      <dsp:spPr>
        <a:xfrm>
          <a:off x="2504235" y="1120772"/>
          <a:ext cx="1868121" cy="850925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+mj-lt"/>
            </a:rPr>
            <a:t>OBJETIVOS</a:t>
          </a:r>
        </a:p>
      </dsp:txBody>
      <dsp:txXfrm>
        <a:off x="2504235" y="1120772"/>
        <a:ext cx="1868121" cy="850925"/>
      </dsp:txXfrm>
    </dsp:sp>
    <dsp:sp modelId="{B1E92A1C-107A-47E9-B5BF-C6D0DAEE1A8C}">
      <dsp:nvSpPr>
        <dsp:cNvPr id="0" name=""/>
        <dsp:cNvSpPr/>
      </dsp:nvSpPr>
      <dsp:spPr>
        <a:xfrm>
          <a:off x="4729745" y="1120772"/>
          <a:ext cx="2333356" cy="850925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600" kern="1200" dirty="0">
              <a:latin typeface="+mj-lt"/>
            </a:rPr>
            <a:t>METAS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600" kern="1200" dirty="0">
              <a:latin typeface="+mj-lt"/>
            </a:rPr>
            <a:t>DA  ADMINISTRAÇÃO PÚBLICA</a:t>
          </a:r>
        </a:p>
      </dsp:txBody>
      <dsp:txXfrm>
        <a:off x="4729745" y="1120772"/>
        <a:ext cx="2333356" cy="850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410080" y="0"/>
            <a:ext cx="3733560" cy="685764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3" name="Imagem 10"/>
          <p:cNvPicPr/>
          <p:nvPr/>
        </p:nvPicPr>
        <p:blipFill>
          <a:blip r:embed="rId2"/>
          <a:stretch/>
        </p:blipFill>
        <p:spPr>
          <a:xfrm>
            <a:off x="402840" y="723960"/>
            <a:ext cx="4514040" cy="5409720"/>
          </a:xfrm>
          <a:prstGeom prst="rect">
            <a:avLst/>
          </a:prstGeom>
          <a:ln>
            <a:noFill/>
          </a:ln>
        </p:spPr>
      </p:pic>
      <p:sp>
        <p:nvSpPr>
          <p:cNvPr id="94" name="CustomShape 2"/>
          <p:cNvSpPr/>
          <p:nvPr/>
        </p:nvSpPr>
        <p:spPr>
          <a:xfrm>
            <a:off x="-2895480" y="1582200"/>
            <a:ext cx="11853049" cy="38953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81360" rIns="0" bIns="0"/>
          <a:lstStyle/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>
                <a:solidFill>
                  <a:srgbClr val="FFFFFF"/>
                </a:solidFill>
                <a:latin typeface="Calibri"/>
              </a:rPr>
              <a:t>PLANO PLURIANUAL</a:t>
            </a:r>
          </a:p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>
                <a:solidFill>
                  <a:srgbClr val="FFFFFF"/>
                </a:solidFill>
                <a:latin typeface="Calibri"/>
              </a:rPr>
              <a:t>(PPA)</a:t>
            </a:r>
          </a:p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>
                <a:solidFill>
                  <a:srgbClr val="FFFFFF"/>
                </a:solidFill>
                <a:latin typeface="Calibri"/>
              </a:rPr>
              <a:t> </a:t>
            </a:r>
          </a:p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>
                <a:solidFill>
                  <a:srgbClr val="FFFFFF"/>
                </a:solidFill>
                <a:latin typeface="Calibri"/>
              </a:rPr>
              <a:t>2022 - 2025</a:t>
            </a:r>
          </a:p>
        </p:txBody>
      </p:sp>
      <p:sp>
        <p:nvSpPr>
          <p:cNvPr id="95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5508104" y="5229199"/>
            <a:ext cx="37335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>
                <a:solidFill>
                  <a:schemeClr val="bg1"/>
                </a:solidFill>
              </a:rPr>
              <a:t>Secretaria de Governo e Planejamento</a:t>
            </a:r>
          </a:p>
        </p:txBody>
      </p:sp>
    </p:spTree>
    <p:extLst>
      <p:ext uri="{BB962C8B-B14F-4D97-AF65-F5344CB8AC3E}">
        <p14:creationId xmlns:p14="http://schemas.microsoft.com/office/powerpoint/2010/main" val="19615327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aixaDeTexto 3"/>
          <p:cNvSpPr txBox="1"/>
          <p:nvPr/>
        </p:nvSpPr>
        <p:spPr>
          <a:xfrm>
            <a:off x="1835696" y="2847543"/>
            <a:ext cx="6718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PLANEJAMENTO POR EIXOS</a:t>
            </a:r>
          </a:p>
        </p:txBody>
      </p:sp>
    </p:spTree>
    <p:extLst>
      <p:ext uri="{BB962C8B-B14F-4D97-AF65-F5344CB8AC3E}">
        <p14:creationId xmlns:p14="http://schemas.microsoft.com/office/powerpoint/2010/main" val="29844227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SAÚDE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04192"/>
              </p:ext>
            </p:extLst>
          </p:nvPr>
        </p:nvGraphicFramePr>
        <p:xfrm>
          <a:off x="1223280" y="2407539"/>
          <a:ext cx="76528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576">
                  <a:extLst>
                    <a:ext uri="{9D8B030D-6E8A-4147-A177-3AD203B41FA5}">
                      <a16:colId xmlns:a16="http://schemas.microsoft.com/office/drawing/2014/main" val="1948473962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Ano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Valor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266.019.063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287.379.121 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296.084.698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297.999.169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Orçamento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25,1% 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26,6%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28,8%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26,2%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510932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317518" y="4241889"/>
            <a:ext cx="5678964" cy="7065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SAÚDE</a:t>
            </a:r>
            <a:r>
              <a:rPr lang="pt-BR" altLang="pt-BR" sz="19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pt-BR" altLang="pt-BR" sz="1900" b="1" dirty="0"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1.147.482.052 bilhão de reais 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964626" y="1192877"/>
            <a:ext cx="408898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784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SAÚDE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A05ADD41-C223-4282-A369-7CDF036705E8}"/>
              </a:ext>
            </a:extLst>
          </p:cNvPr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4B18B71B-FEE5-4116-8431-E74687E0E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442816"/>
              </p:ext>
            </p:extLst>
          </p:nvPr>
        </p:nvGraphicFramePr>
        <p:xfrm>
          <a:off x="1524000" y="1409250"/>
          <a:ext cx="6881640" cy="43581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ANO DE EXECUÇÃO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76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Aparelhamento</a:t>
                      </a:r>
                      <a:r>
                        <a:rPr lang="pt-BR" b="1" baseline="0" dirty="0"/>
                        <a:t> da Unidade Central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Reforma e Implantação da UBS Flórida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2022/2023/2024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Adequação local para</a:t>
                      </a:r>
                      <a:r>
                        <a:rPr lang="pt-BR" b="1" baseline="0" dirty="0"/>
                        <a:t> transporte ambulatorial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092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Contratação de médicos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2022/2023/2024/2025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91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Reforma/ampliação</a:t>
                      </a:r>
                      <a:r>
                        <a:rPr lang="pt-BR" b="1" baseline="0" dirty="0"/>
                        <a:t> UBS Santo Antônio da Boa Vista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Reforma</a:t>
                      </a:r>
                      <a:r>
                        <a:rPr lang="pt-BR" b="1" baseline="0" dirty="0"/>
                        <a:t> Bandeira Branca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Reforma UMSF Parque Meia Lua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Construção UMSF Esperança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Contratação</a:t>
                      </a:r>
                      <a:r>
                        <a:rPr lang="pt-BR" b="1" baseline="0" dirty="0"/>
                        <a:t> de RH para Atenção Básica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2022/2023/2024/2025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1165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EDUCAÇÃO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261116"/>
              </p:ext>
            </p:extLst>
          </p:nvPr>
        </p:nvGraphicFramePr>
        <p:xfrm>
          <a:off x="1330560" y="1081366"/>
          <a:ext cx="76528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576">
                  <a:extLst>
                    <a:ext uri="{9D8B030D-6E8A-4147-A177-3AD203B41FA5}">
                      <a16:colId xmlns:a16="http://schemas.microsoft.com/office/drawing/2014/main" val="3225489253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Ano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Valor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245.933.727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244.467.416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260.211.302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292.857.484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Aplicação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25,3%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25,2%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25,4%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27,5%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164065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7" y="3068960"/>
            <a:ext cx="567896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EDUCAÇÃO</a:t>
            </a:r>
            <a:r>
              <a:rPr lang="pt-BR" altLang="pt-BR" sz="19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pt-BR" altLang="pt-BR" sz="1900" b="1" dirty="0"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1.043.469.932 bilhão de reais 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692955" y="6024"/>
            <a:ext cx="564489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369692" y="4156045"/>
            <a:ext cx="70907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PROJETOS ESTRUTURANTES:</a:t>
            </a:r>
          </a:p>
          <a:p>
            <a:endParaRPr lang="pt-BR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Ampliação das vagas na Escola Integral;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Valorização do profissional da Educação;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Ampliação da atenção dos alunos portadores de necessidades especiais;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Ampliação da Educação de jovens e adultos (EJA);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Expansão do uso de tecnologia nas escolas;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Construção, reforma e ampliação de unidades escolares.</a:t>
            </a:r>
          </a:p>
        </p:txBody>
      </p:sp>
    </p:spTree>
    <p:extLst>
      <p:ext uri="{BB962C8B-B14F-4D97-AF65-F5344CB8AC3E}">
        <p14:creationId xmlns:p14="http://schemas.microsoft.com/office/powerpoint/2010/main" val="15491077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86354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EDUCAÇÃO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">
            <a:extLst>
              <a:ext uri="{FF2B5EF4-FFF2-40B4-BE49-F238E27FC236}">
                <a16:creationId xmlns:a16="http://schemas.microsoft.com/office/drawing/2014/main" id="{D990177D-40F3-45AE-881F-4EDDCDFD84FC}"/>
              </a:ext>
            </a:extLst>
          </p:cNvPr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EF974AF6-5588-4D55-8102-4679B2983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215052"/>
              </p:ext>
            </p:extLst>
          </p:nvPr>
        </p:nvGraphicFramePr>
        <p:xfrm>
          <a:off x="1524000" y="1409250"/>
          <a:ext cx="6881640" cy="43960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ANO DE EXECUÇÃO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76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Centro Educacional Darcy Ribeiro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EMEIF Centro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EMEIF Vila</a:t>
                      </a:r>
                      <a:r>
                        <a:rPr lang="pt-BR" b="1" baseline="0" dirty="0"/>
                        <a:t> Branca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Creche Jd. Paraíso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5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092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Creche Vila Branca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81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Creche Terras da Conceição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/>
                        <a:t>EMEI Igarapés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baseline="0" dirty="0"/>
                        <a:t>EMEI Igarapés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EMEIF Maria Amélia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5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2554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HABITAÇÃO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570620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8.150.790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5.891.198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6.251.329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6.705.054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8" y="2276873"/>
            <a:ext cx="567896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cs typeface="Times New Roman" pitchFamily="18" charset="0"/>
              </a:rPr>
              <a:t>Estimativa de investimento na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PRÓ-LAR</a:t>
            </a:r>
            <a:r>
              <a:rPr lang="pt-BR" altLang="pt-BR" sz="19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pt-BR" altLang="pt-BR" sz="1900" b="1" dirty="0"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26.998.372</a:t>
            </a:r>
            <a:r>
              <a:rPr lang="pt-BR" altLang="pt-BR" sz="1900" b="1" dirty="0"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milhões</a:t>
            </a:r>
            <a:r>
              <a:rPr lang="pt-BR" altLang="pt-BR" sz="1900" b="1" dirty="0"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69400" y="3483626"/>
            <a:ext cx="745104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Programa Planta Popular;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Programa de Construção e Reformas;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Edificações destinadas à permissão de uso - FMHIS;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Fornecimento de material de construção para execução de moradias;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Programa Auxílio Aluguel.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37241" y="-777682"/>
            <a:ext cx="420474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4240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326054"/>
              </p:ext>
            </p:extLst>
          </p:nvPr>
        </p:nvGraphicFramePr>
        <p:xfrm>
          <a:off x="2565444" y="1124744"/>
          <a:ext cx="4968552" cy="460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INTERVENÇÕES DA PRÓ-LAR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Conjunto 22 de abril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Chácaras Reunidas Bela Vista I e II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Cepinho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Rua Javari (Jd. Paraíba)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Jardim Conquista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Veraneio </a:t>
                      </a:r>
                      <a:r>
                        <a:rPr lang="pt-BR" sz="1800" b="1" dirty="0" err="1">
                          <a:solidFill>
                            <a:schemeClr val="bg1"/>
                          </a:solidFill>
                        </a:rPr>
                        <a:t>Ijal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Viela </a:t>
                      </a:r>
                      <a:r>
                        <a:rPr lang="pt-BR" sz="1800" b="1" dirty="0" err="1">
                          <a:solidFill>
                            <a:schemeClr val="bg1"/>
                          </a:solidFill>
                        </a:rPr>
                        <a:t>Xucurú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 (Igarapés)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Vila Ita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Mississipi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Coração Valente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Rua Panorama (Jd. Panorama)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>
                <a:solidFill>
                  <a:srgbClr val="F7941D"/>
                </a:solidFill>
                <a:latin typeface="Calibri"/>
              </a:rPr>
              <a:t>EIXO SOCIAL: HABITAÇÃO</a:t>
            </a:r>
            <a:endParaRPr lang="pt-BR" sz="15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36337" y="6088737"/>
            <a:ext cx="73084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/>
              <a:t>Obs.: </a:t>
            </a:r>
            <a:r>
              <a:rPr lang="pt-BR" sz="1500" dirty="0"/>
              <a:t>Essas intervenções referem-se a pontos/trechos específicos e não aos bairros inteiros</a:t>
            </a:r>
          </a:p>
        </p:txBody>
      </p:sp>
    </p:spTree>
    <p:extLst>
      <p:ext uri="{BB962C8B-B14F-4D97-AF65-F5344CB8AC3E}">
        <p14:creationId xmlns:p14="http://schemas.microsoft.com/office/powerpoint/2010/main" val="3045792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SEGURANÇA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634331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21.084.986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23.353.646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26.110.426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28.696.627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8" y="2276873"/>
            <a:ext cx="5678964" cy="79208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na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SEGURANÇA</a:t>
            </a:r>
            <a:r>
              <a:rPr lang="pt-BR" altLang="pt-BR" sz="19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99.245.687 milhões 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31480" y="3661637"/>
            <a:ext cx="74510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Ampliação do Centro de Operações Integradas – COI;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Reforma da Estação do Corpo de Bombeiros;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Reaparelhamento – Defesa Civil, Fiscalização de Posturas e Guarda Civil Municipal.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37241" y="-777682"/>
            <a:ext cx="420474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6045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ASSISTÊNCIA SOCIAL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930787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33.342.338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36.514.104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45.278.039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52.455.491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8" y="2087001"/>
            <a:ext cx="5678964" cy="92259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ASSISTÊNCIA SOCIAL</a:t>
            </a:r>
            <a:r>
              <a:rPr lang="pt-BR" altLang="pt-BR" sz="19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pt-BR" altLang="pt-BR" sz="1900" b="1" dirty="0"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167.589.974 milhões</a:t>
            </a:r>
            <a:r>
              <a:rPr lang="pt-BR" altLang="pt-BR" sz="1900" b="1" dirty="0"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314900" y="3140968"/>
            <a:ext cx="7451040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700" b="1" dirty="0"/>
              <a:t>PROJETOS ESTRUTURANTES: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Construção do Centro de Convivência do Idoso – Região Norte;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Construção do CRAS II – Região Oeste;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Implantação do Centro Dia para idosos;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Adequação do espaço físico CRAS Leste, Oeste e Centro;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Implantação e manutenção GESUAS;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Programa Família Segura;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Implantação do Bom Prato;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Programa Requalifica Jacareí;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43028" y="-783469"/>
            <a:ext cx="408898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015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ESPORTE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69723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7.373.930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8.083.072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9.849.807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10.866.093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8" y="2121281"/>
            <a:ext cx="5678964" cy="92259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ESPORTE</a:t>
            </a:r>
            <a:r>
              <a:rPr lang="pt-BR" altLang="pt-BR" sz="19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36.172.904 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43554" y="3068960"/>
            <a:ext cx="745104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700" b="1" dirty="0"/>
          </a:p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Construção do Campo de Futebol no Nova Esperança;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Construção do Campo na Vila Ita;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Pista de Skate/Street;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Projeto Poliesportivo Du </a:t>
            </a:r>
            <a:r>
              <a:rPr lang="pt-BR" sz="1700" dirty="0" err="1"/>
              <a:t>Cambusano</a:t>
            </a:r>
            <a:r>
              <a:rPr lang="pt-BR" sz="1700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Projeto Agita Férias na praia;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sp>
        <p:nvSpPr>
          <p:cNvPr id="13" name="Chave esquerda 12"/>
          <p:cNvSpPr/>
          <p:nvPr/>
        </p:nvSpPr>
        <p:spPr>
          <a:xfrm rot="16200000">
            <a:off x="4843028" y="-783469"/>
            <a:ext cx="408898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3880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1700" dirty="0">
                <a:cs typeface="Times New Roman" panose="02020603050405020304" pitchFamily="18" charset="0"/>
              </a:rPr>
              <a:t>O Plano Plurianual (PPA) é um instrumento de planejamento de </a:t>
            </a:r>
            <a:r>
              <a:rPr lang="pt-BR" sz="1700" b="1" dirty="0">
                <a:cs typeface="Times New Roman" panose="02020603050405020304" pitchFamily="18" charset="0"/>
              </a:rPr>
              <a:t>natureza obrigatória</a:t>
            </a:r>
            <a:r>
              <a:rPr lang="pt-BR" sz="1700" dirty="0"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17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1700" dirty="0">
                <a:cs typeface="Times New Roman" panose="02020603050405020304" pitchFamily="18" charset="0"/>
              </a:rPr>
              <a:t>Contempla um horizonte temporal de </a:t>
            </a:r>
            <a:r>
              <a:rPr lang="pt-BR" sz="1700" b="1" dirty="0">
                <a:cs typeface="Times New Roman" panose="02020603050405020304" pitchFamily="18" charset="0"/>
              </a:rPr>
              <a:t>quatro anos</a:t>
            </a:r>
            <a:r>
              <a:rPr lang="pt-BR" sz="1700" dirty="0"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17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1700" dirty="0">
                <a:cs typeface="Times New Roman" panose="02020603050405020304" pitchFamily="18" charset="0"/>
              </a:rPr>
              <a:t>Apresenta a </a:t>
            </a:r>
            <a:r>
              <a:rPr lang="pt-BR" sz="1700" b="1" dirty="0">
                <a:cs typeface="Times New Roman" panose="02020603050405020304" pitchFamily="18" charset="0"/>
              </a:rPr>
              <a:t>previsão de alocação dos gastos </a:t>
            </a:r>
            <a:r>
              <a:rPr lang="pt-BR" sz="1700" dirty="0">
                <a:cs typeface="Times New Roman" panose="02020603050405020304" pitchFamily="18" charset="0"/>
              </a:rPr>
              <a:t>do governo;</a:t>
            </a:r>
          </a:p>
          <a:p>
            <a:pPr algn="just">
              <a:defRPr/>
            </a:pPr>
            <a:endParaRPr lang="pt-BR" sz="17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t-BR" sz="1700" dirty="0">
                <a:cs typeface="Times New Roman" panose="02020603050405020304" pitchFamily="18" charset="0"/>
              </a:rPr>
              <a:t>Os objetivos foram estabelecidos como: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t-BR" sz="1700" b="1" dirty="0">
              <a:cs typeface="Times New Roman" panose="02020603050405020304" pitchFamily="18" charset="0"/>
            </a:endParaRPr>
          </a:p>
          <a:p>
            <a:pPr marL="857250" lvl="1" indent="-400050" algn="just">
              <a:buFont typeface="+mj-lt"/>
              <a:buAutoNum type="romanUcPeriod"/>
              <a:defRPr/>
            </a:pPr>
            <a:r>
              <a:rPr lang="pt-BR" sz="1700" b="1" dirty="0">
                <a:cs typeface="Times New Roman" panose="02020603050405020304" pitchFamily="18" charset="0"/>
              </a:rPr>
              <a:t>Definir, com clareza, as metas e prioridades da administração;</a:t>
            </a:r>
          </a:p>
          <a:p>
            <a:pPr marL="857250" lvl="1" indent="-400050" algn="just">
              <a:buFont typeface="+mj-lt"/>
              <a:buAutoNum type="romanUcPeriod"/>
              <a:defRPr/>
            </a:pPr>
            <a:endParaRPr lang="pt-BR" sz="1700" b="1" dirty="0">
              <a:cs typeface="Times New Roman" panose="02020603050405020304" pitchFamily="18" charset="0"/>
            </a:endParaRPr>
          </a:p>
          <a:p>
            <a:pPr marL="857250" lvl="1" indent="-400050" algn="just">
              <a:buFont typeface="+mj-lt"/>
              <a:buAutoNum type="romanUcPeriod"/>
              <a:defRPr/>
            </a:pPr>
            <a:r>
              <a:rPr lang="pt-BR" sz="1700" b="1" dirty="0">
                <a:cs typeface="Times New Roman" panose="02020603050405020304" pitchFamily="18" charset="0"/>
              </a:rPr>
              <a:t>Dar transparência à aplicação de recursos e aos resultados obtidos;</a:t>
            </a:r>
          </a:p>
          <a:p>
            <a:pPr marL="857250" lvl="1" indent="-400050" algn="just">
              <a:buFont typeface="+mj-lt"/>
              <a:buAutoNum type="romanUcPeriod"/>
              <a:defRPr/>
            </a:pPr>
            <a:endParaRPr lang="pt-BR" sz="1700" b="1" dirty="0">
              <a:cs typeface="Times New Roman" panose="02020603050405020304" pitchFamily="18" charset="0"/>
            </a:endParaRPr>
          </a:p>
          <a:p>
            <a:pPr marL="857250" lvl="1" indent="-400050" algn="just">
              <a:buFont typeface="+mj-lt"/>
              <a:buAutoNum type="romanUcPeriod"/>
              <a:defRPr/>
            </a:pPr>
            <a:r>
              <a:rPr lang="pt-BR" sz="1700" b="1" dirty="0">
                <a:cs typeface="Times New Roman" panose="02020603050405020304" pitchFamily="18" charset="0"/>
              </a:rPr>
              <a:t>Atender as demandas da sociedade;</a:t>
            </a:r>
          </a:p>
          <a:p>
            <a:pPr marL="857250" lvl="1" indent="-400050" algn="just">
              <a:buFont typeface="+mj-lt"/>
              <a:buAutoNum type="romanUcPeriod"/>
              <a:defRPr/>
            </a:pPr>
            <a:endParaRPr lang="pt-BR" sz="1700" b="1" dirty="0">
              <a:cs typeface="Times New Roman" panose="02020603050405020304" pitchFamily="18" charset="0"/>
            </a:endParaRPr>
          </a:p>
          <a:p>
            <a:pPr marL="857250" lvl="1" indent="-400050" algn="just">
              <a:buFont typeface="+mj-lt"/>
              <a:buAutoNum type="romanUcPeriod"/>
              <a:defRPr/>
            </a:pPr>
            <a:r>
              <a:rPr lang="pt-BR" sz="1700" b="1" dirty="0">
                <a:cs typeface="Times New Roman" panose="02020603050405020304" pitchFamily="18" charset="0"/>
              </a:rPr>
              <a:t>Facilitar o gerenciamento das ações do governo.</a:t>
            </a: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INTRODUÇÃO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3729801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CULTURA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866191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8.476.572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8.826.855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9.436.929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10.106.972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207995" y="2276872"/>
            <a:ext cx="5678964" cy="92259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na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FUNDAÇÃO CULTURAL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36.847.330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361688" y="3717032"/>
            <a:ext cx="74510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Festas, feiras, comemorações e festivais;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Preservação do Patrimônio Cultural;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Formação cultural;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Fomento às manifestações artísticas e culturais;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Economia da Cultura.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sp>
        <p:nvSpPr>
          <p:cNvPr id="13" name="Chave esquerda 12"/>
          <p:cNvSpPr/>
          <p:nvPr/>
        </p:nvSpPr>
        <p:spPr>
          <a:xfrm rot="16200000">
            <a:off x="4843028" y="-783469"/>
            <a:ext cx="408898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4598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DESENVOLVIMENTO SUSTENTÁVEL: INFRAESTRUTURA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27335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63.101.501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62.073.377</a:t>
                      </a:r>
                      <a:endParaRPr lang="pt-BR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64.499.146</a:t>
                      </a:r>
                      <a:endParaRPr lang="pt-BR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68.739.967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342637" y="2002349"/>
            <a:ext cx="5678964" cy="8505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INFRAESTRUTURA</a:t>
            </a:r>
            <a:r>
              <a:rPr lang="pt-BR" altLang="pt-BR" sz="19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258.413.992 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69400" y="3060869"/>
            <a:ext cx="745104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Macrodrenagem Córrego Seco;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Macrodrenagem da rua </a:t>
            </a:r>
            <a:r>
              <a:rPr lang="pt-BR" sz="1700" dirty="0" err="1"/>
              <a:t>Ramira</a:t>
            </a:r>
            <a:r>
              <a:rPr lang="pt-BR" sz="1700" dirty="0"/>
              <a:t> Cabral;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Finalização da Olinda Mercadante;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Recapeamento da Padre Eugênio;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Canalização do </a:t>
            </a:r>
            <a:r>
              <a:rPr lang="pt-BR" sz="1700" dirty="0" err="1"/>
              <a:t>Turi</a:t>
            </a:r>
            <a:r>
              <a:rPr lang="pt-BR" sz="1700" dirty="0"/>
              <a:t> (inclusive rua Minas Gerais);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Asfalto no Veraneio </a:t>
            </a:r>
            <a:r>
              <a:rPr lang="pt-BR" sz="1700" dirty="0" err="1"/>
              <a:t>Ijal</a:t>
            </a:r>
            <a:r>
              <a:rPr lang="pt-BR" sz="1700" dirty="0"/>
              <a:t> e </a:t>
            </a:r>
            <a:r>
              <a:rPr lang="pt-BR" sz="1700" dirty="0" err="1"/>
              <a:t>Iraja</a:t>
            </a:r>
            <a:r>
              <a:rPr lang="pt-BR" sz="1700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sp>
        <p:nvSpPr>
          <p:cNvPr id="13" name="Chave esquerda 12"/>
          <p:cNvSpPr/>
          <p:nvPr/>
        </p:nvSpPr>
        <p:spPr>
          <a:xfrm rot="16200000">
            <a:off x="4902495" y="-842935"/>
            <a:ext cx="289967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6406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DESENVOLVIMENTO SUSTENTÁVEL: MOBILIDADE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439955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31.512.062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36.460.054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36.586.135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34.889.447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329592" y="2276872"/>
            <a:ext cx="5678964" cy="8505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MOBILIDADE</a:t>
            </a:r>
            <a:r>
              <a:rPr lang="pt-BR" altLang="pt-BR" sz="19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139.447.699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31480" y="3541381"/>
            <a:ext cx="745104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Plano de Mobilidade Urbana;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Programa de Segurança Viária;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Programa Trânsito Inteligente;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Educação para o Trânsito.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sp>
        <p:nvSpPr>
          <p:cNvPr id="13" name="Chave esquerda 12"/>
          <p:cNvSpPr/>
          <p:nvPr/>
        </p:nvSpPr>
        <p:spPr>
          <a:xfrm rot="16200000">
            <a:off x="4837242" y="-777683"/>
            <a:ext cx="420474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557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DESENVOLVIMENTO SUSTENTÁVEL: DESENVOLVIMENTO ECONÔMICO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112485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6.513.655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6.581.797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7.195.403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7.482.188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342637" y="2002349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DESENVOLVIMENTO ECONÔMICO</a:t>
            </a:r>
            <a:r>
              <a:rPr lang="pt-BR" altLang="pt-BR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pt-BR" altLang="pt-BR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27.773.045 milhões</a:t>
            </a:r>
            <a:r>
              <a:rPr lang="pt-BR" altLang="pt-BR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58562" y="2980541"/>
            <a:ext cx="7451040" cy="388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Fomento a projetos e ações no Turismo;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“Jacareí – Terra da Cerveja”;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Patrulha Agrícola Mecanizada;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Sala/casa do empreendedor;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Polo Gastronômico;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Mercado Municipal;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Investe Jacareí;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CDT Auto;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700" dirty="0"/>
              <a:t>Fomento ao empreendedorismo.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902495" y="-842935"/>
            <a:ext cx="289967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1583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DESENVOLVIMENTO SUSTENTÁVEL: MEIO AMBIENTE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434274"/>
              </p:ext>
            </p:extLst>
          </p:nvPr>
        </p:nvGraphicFramePr>
        <p:xfrm>
          <a:off x="1188362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94.740.753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100.090.705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107.990.800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119.438.335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317518" y="2204864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MEIO AMBIENTE</a:t>
            </a:r>
            <a:r>
              <a:rPr lang="pt-BR" altLang="pt-BR" sz="19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422.260.596 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390200" y="3280276"/>
            <a:ext cx="745104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Parque Linear </a:t>
            </a:r>
            <a:r>
              <a:rPr lang="pt-BR" sz="1700" dirty="0" err="1"/>
              <a:t>Cassununga</a:t>
            </a:r>
            <a:r>
              <a:rPr lang="pt-BR" sz="1700" dirty="0"/>
              <a:t> – Campo Grande (fase II);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Implantação de praça (práticas de esporte e lazer): Cidade Salvador/Santa Marina, Vila Ita II;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Implantação de LEV (Local de Entrega Voluntária): Cidade Salvador, Conjunto 1º de maio, Jd. Colônia);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Implantação do Abrigo Municipal de Animais.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37242" y="-777683"/>
            <a:ext cx="420474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59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DESENVOLVIMENTO SUSTENTÁVEL: SANEAMENTO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57612"/>
              </p:ext>
            </p:extLst>
          </p:nvPr>
        </p:nvGraphicFramePr>
        <p:xfrm>
          <a:off x="1188360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165.555.000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144.074.400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143.790.000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pt-B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162.737.000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068816" y="2204864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no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SAAE/SRJ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616.156.400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37242" y="-777683"/>
            <a:ext cx="420474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1249680" y="3097118"/>
            <a:ext cx="7451040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 - </a:t>
            </a:r>
            <a:r>
              <a:rPr lang="pt-BR" sz="1700" b="1" u="sng" dirty="0"/>
              <a:t>ÁGUA</a:t>
            </a:r>
            <a:r>
              <a:rPr lang="pt-BR" sz="1700" b="1" dirty="0"/>
              <a:t>:</a:t>
            </a:r>
          </a:p>
          <a:p>
            <a:pPr marL="285750" indent="-28575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Distribuição de água – Veraneio Irajá;</a:t>
            </a:r>
          </a:p>
          <a:p>
            <a:pPr marL="285750" indent="-28575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Distribuição com caminhão pipa: JAMIC/Est. Bom Jesus/Itapema/</a:t>
            </a:r>
            <a:r>
              <a:rPr lang="pt-BR" sz="1600" dirty="0" err="1"/>
              <a:t>Parateí</a:t>
            </a:r>
            <a:r>
              <a:rPr lang="pt-BR" sz="1600" dirty="0"/>
              <a:t> do Meio/Bairro do Figueira;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Distribuição de água e ramais prediais: Centro/</a:t>
            </a:r>
            <a:r>
              <a:rPr lang="pt-BR" sz="1600" dirty="0" err="1"/>
              <a:t>Jd</a:t>
            </a:r>
            <a:r>
              <a:rPr lang="pt-BR" sz="1600" dirty="0"/>
              <a:t> Jacinto/Meia Lua/Santa Maria/Pq. Sto. Antônio/Bela Vista (substituição de redes antigas);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Implantação de reservatório de água de 1.500m³ - Jd. Paraíso;</a:t>
            </a:r>
          </a:p>
          <a:p>
            <a:pPr marL="285750" indent="-28575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Implantação de reservatório de água de 3.000m³ - Pq. dos Príncipes;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Implantação do Centro de </a:t>
            </a:r>
            <a:r>
              <a:rPr lang="pt-BR" sz="1600" dirty="0" err="1"/>
              <a:t>Reservação</a:t>
            </a:r>
            <a:r>
              <a:rPr lang="pt-BR" sz="1600" dirty="0"/>
              <a:t> – Santa Helena;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600" dirty="0"/>
              <a:t>Estação de Tratamento de Água Central (ampliação e melhorias).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4235462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126474" y="5906523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710360"/>
              </p:ext>
            </p:extLst>
          </p:nvPr>
        </p:nvGraphicFramePr>
        <p:xfrm>
          <a:off x="1314900" y="1371774"/>
          <a:ext cx="3347976" cy="4046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438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>
                          <a:solidFill>
                            <a:schemeClr val="tx1"/>
                          </a:solidFill>
                        </a:rPr>
                        <a:t>EST.</a:t>
                      </a:r>
                      <a:r>
                        <a:rPr lang="pt-BR" sz="1700" baseline="0" dirty="0">
                          <a:solidFill>
                            <a:schemeClr val="tx1"/>
                          </a:solidFill>
                        </a:rPr>
                        <a:t> DE TRATAMENTO DE ESGOTO</a:t>
                      </a:r>
                      <a:endParaRPr lang="pt-BR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>
                          <a:solidFill>
                            <a:schemeClr val="bg1"/>
                          </a:solidFill>
                        </a:rPr>
                        <a:t>Ygarapés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48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Sta. Paula (ampliação</a:t>
                      </a:r>
                      <a:r>
                        <a:rPr lang="pt-BR" sz="1800" b="1" baseline="0" dirty="0">
                          <a:solidFill>
                            <a:schemeClr val="bg1"/>
                          </a:solidFill>
                        </a:rPr>
                        <a:t>/melhoria)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Jardim Panorama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Central (duplicação)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Pinheirinho/Bairrinho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Cepinho/Ressaca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Chácaras</a:t>
                      </a:r>
                      <a:r>
                        <a:rPr lang="pt-BR" sz="1800" b="1" baseline="0" dirty="0">
                          <a:solidFill>
                            <a:schemeClr val="bg1"/>
                          </a:solidFill>
                        </a:rPr>
                        <a:t> Guararema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Pagador</a:t>
                      </a:r>
                      <a:r>
                        <a:rPr lang="pt-BR" sz="1800" b="1" baseline="0" dirty="0">
                          <a:solidFill>
                            <a:schemeClr val="bg1"/>
                          </a:solidFill>
                        </a:rPr>
                        <a:t> Andrade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07149"/>
              </p:ext>
            </p:extLst>
          </p:nvPr>
        </p:nvGraphicFramePr>
        <p:xfrm>
          <a:off x="4860032" y="1700808"/>
          <a:ext cx="3816424" cy="320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430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>
                          <a:solidFill>
                            <a:schemeClr val="tx1"/>
                          </a:solidFill>
                        </a:rPr>
                        <a:t>REDE COLETORA DE ESGOTO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Estância</a:t>
                      </a:r>
                      <a:r>
                        <a:rPr lang="pt-BR" b="1" baseline="0" dirty="0">
                          <a:solidFill>
                            <a:schemeClr val="bg1"/>
                          </a:solidFill>
                        </a:rPr>
                        <a:t> Porto Velho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Veraneio </a:t>
                      </a:r>
                      <a:r>
                        <a:rPr lang="pt-BR" sz="1800" b="1" dirty="0" err="1">
                          <a:solidFill>
                            <a:schemeClr val="bg1"/>
                          </a:solidFill>
                        </a:rPr>
                        <a:t>Ijal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 (demais bacias)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Chácaras </a:t>
                      </a:r>
                      <a:r>
                        <a:rPr lang="pt-BR" sz="1800" b="1" dirty="0" err="1">
                          <a:solidFill>
                            <a:schemeClr val="bg1"/>
                          </a:solidFill>
                        </a:rPr>
                        <a:t>Yagarpés</a:t>
                      </a: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 (complementar)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Vila Ita II e III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</a:rPr>
                        <a:t>Veraneio Irajá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Chácaras</a:t>
                      </a:r>
                      <a:r>
                        <a:rPr lang="pt-BR" sz="1800" b="1" baseline="0" dirty="0">
                          <a:solidFill>
                            <a:schemeClr val="bg1"/>
                          </a:solidFill>
                        </a:rPr>
                        <a:t> Guararema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6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/>
                          </a:solidFill>
                        </a:rPr>
                        <a:t>Jardim Olympia</a:t>
                      </a: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DESENVOLVIMENTO SUSTENTÁVEL: SANEAMENTO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19048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23274"/>
              </p:ext>
            </p:extLst>
          </p:nvPr>
        </p:nvGraphicFramePr>
        <p:xfrm>
          <a:off x="1979712" y="1769484"/>
          <a:ext cx="5767796" cy="350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7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438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>
                          <a:solidFill>
                            <a:schemeClr val="tx1"/>
                          </a:solidFill>
                        </a:rPr>
                        <a:t>DEMAIS</a:t>
                      </a:r>
                      <a:r>
                        <a:rPr lang="pt-BR" sz="1700" baseline="0" dirty="0">
                          <a:solidFill>
                            <a:schemeClr val="tx1"/>
                          </a:solidFill>
                        </a:rPr>
                        <a:t> PROJETOS</a:t>
                      </a:r>
                      <a:endParaRPr lang="pt-BR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>
                          <a:solidFill>
                            <a:schemeClr val="bg1"/>
                          </a:solidFill>
                        </a:rPr>
                        <a:t>Estação Elevatória</a:t>
                      </a:r>
                      <a:r>
                        <a:rPr lang="pt-BR" sz="1700" b="1" baseline="0" dirty="0">
                          <a:solidFill>
                            <a:schemeClr val="bg1"/>
                          </a:solidFill>
                        </a:rPr>
                        <a:t> de Esgoto - Jardim Emília (adequação)</a:t>
                      </a:r>
                      <a:endParaRPr lang="pt-BR" sz="17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48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700" b="1" dirty="0">
                          <a:solidFill>
                            <a:schemeClr val="bg1"/>
                          </a:solidFill>
                        </a:rPr>
                        <a:t>Estação Elevatória</a:t>
                      </a:r>
                      <a:r>
                        <a:rPr lang="pt-BR" sz="1700" b="1" baseline="0" dirty="0">
                          <a:solidFill>
                            <a:schemeClr val="bg1"/>
                          </a:solidFill>
                        </a:rPr>
                        <a:t> de Esgoto - Rua Chiquinha </a:t>
                      </a:r>
                      <a:r>
                        <a:rPr lang="pt-BR" sz="1700" b="1" baseline="0" dirty="0" err="1">
                          <a:solidFill>
                            <a:schemeClr val="bg1"/>
                          </a:solidFill>
                        </a:rPr>
                        <a:t>Schurig</a:t>
                      </a:r>
                      <a:endParaRPr lang="pt-BR" sz="17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1" dirty="0">
                          <a:solidFill>
                            <a:schemeClr val="bg1"/>
                          </a:solidFill>
                        </a:rPr>
                        <a:t>Estação Elevatória</a:t>
                      </a:r>
                      <a:r>
                        <a:rPr lang="pt-BR" sz="1700" b="1" baseline="0" dirty="0">
                          <a:solidFill>
                            <a:schemeClr val="bg1"/>
                          </a:solidFill>
                        </a:rPr>
                        <a:t> de Esgoto – Cidade Salvador (parte baixa) </a:t>
                      </a:r>
                      <a:endParaRPr lang="pt-BR" sz="17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Estações Elevatórias e Coletores Tronco de Esgoto da Bacia 6 (Jd. Flórida, Cidade Jardim)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Estações Elevatórias e Coletores Tronco de Esgoto da Bacia 7 (Nova Esperança; Nova Jacareí; Vila São Judas Tadeu; Jd. Esperança; Jardim São Luiz; Terras de São João)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8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Coletor Tronco de Esgoto Rua Orlando </a:t>
                      </a:r>
                      <a:r>
                        <a:rPr lang="pt-BR" sz="17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Hardt</a:t>
                      </a:r>
                      <a:endParaRPr lang="pt-BR" sz="17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DESENVOLVIMENTO SUSTENTÁVEL: SANEAMENTO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8684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 GESTÃO: ADMINISTRAÇÃO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92852"/>
              </p:ext>
            </p:extLst>
          </p:nvPr>
        </p:nvGraphicFramePr>
        <p:xfrm>
          <a:off x="1188360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13.115.911 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14.402.706 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16.227.920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17.841.334,59 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087227" y="2212989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ADMINISTRAÇÃO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61.587.873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927660" y="-732784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1469400" y="3527212"/>
            <a:ext cx="74510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Construção de </a:t>
            </a:r>
            <a:r>
              <a:rPr lang="pt-BR" sz="1700" dirty="0" err="1"/>
              <a:t>Columbário</a:t>
            </a:r>
            <a:r>
              <a:rPr lang="pt-BR" sz="1700" dirty="0"/>
              <a:t>;</a:t>
            </a:r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Implantação e certificação do Sistema de Gestão da Qualidade;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Eficiência Energética no Paço Municipal;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Investimentos em rede de TI.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endParaRPr lang="pt-BR" sz="1700" dirty="0"/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1476926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 GESTÃO: FINANÇAS / PROCURADORIA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326740" y="598823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635738"/>
              </p:ext>
            </p:extLst>
          </p:nvPr>
        </p:nvGraphicFramePr>
        <p:xfrm>
          <a:off x="1188360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3.599.870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3.836.291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4.088.161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4.355.253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8" y="2060848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em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FINANÇAS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15.879.577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58862" y="-855477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037370"/>
              </p:ext>
            </p:extLst>
          </p:nvPr>
        </p:nvGraphicFramePr>
        <p:xfrm>
          <a:off x="1223280" y="3681626"/>
          <a:ext cx="765288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5.451.153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5.451.632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6.122.825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7.526.457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have esquerda 13"/>
          <p:cNvSpPr/>
          <p:nvPr/>
        </p:nvSpPr>
        <p:spPr>
          <a:xfrm rot="16200000">
            <a:off x="4911491" y="1872700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2071058" y="4783583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na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PROCURADORIA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24.552.068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160299" y="5646315"/>
            <a:ext cx="74510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Representação judicial, consultoria jurídica da Administração e de controle de legalidade dos atos administrativos.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endParaRPr lang="pt-BR" sz="1700" dirty="0"/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188360" y="2857267"/>
            <a:ext cx="745104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Gestão eficiente e responsiva.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endParaRPr lang="pt-BR" sz="1700" b="1" dirty="0"/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17664343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INTRODUÇÃO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Espaço Reservado para Número de Slide 1">
            <a:extLst>
              <a:ext uri="{FF2B5EF4-FFF2-40B4-BE49-F238E27FC236}">
                <a16:creationId xmlns:a16="http://schemas.microsoft.com/office/drawing/2014/main" id="{7B9A517B-D5B5-4984-BAE0-DA423781031D}"/>
              </a:ext>
            </a:extLst>
          </p:cNvPr>
          <p:cNvSpPr>
            <a:spLocks noGrp="1"/>
          </p:cNvSpPr>
          <p:nvPr/>
        </p:nvSpPr>
        <p:spPr bwMode="auto">
          <a:xfrm>
            <a:off x="6742113" y="600313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25406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34E190-3EA1-4119-9D96-746AB29DD4CB}" type="slidenum">
              <a:rPr lang="pt-BR" altLang="pt-BR" sz="1200">
                <a:solidFill>
                  <a:srgbClr val="25406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25406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3E9A1CE4-3105-42FB-8979-1563941509D5}"/>
              </a:ext>
            </a:extLst>
          </p:cNvPr>
          <p:cNvSpPr txBox="1">
            <a:spLocks/>
          </p:cNvSpPr>
          <p:nvPr/>
        </p:nvSpPr>
        <p:spPr>
          <a:xfrm>
            <a:off x="306388" y="489744"/>
            <a:ext cx="8353425" cy="547211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D01DCEF5-CD9C-4A0B-BE7F-0E2D0663D4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6917741"/>
              </p:ext>
            </p:extLst>
          </p:nvPr>
        </p:nvGraphicFramePr>
        <p:xfrm>
          <a:off x="1119527" y="1872633"/>
          <a:ext cx="7308812" cy="197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ítulo 5">
            <a:extLst>
              <a:ext uri="{FF2B5EF4-FFF2-40B4-BE49-F238E27FC236}">
                <a16:creationId xmlns:a16="http://schemas.microsoft.com/office/drawing/2014/main" id="{E97A7EC6-CBCB-4DAC-BBF0-A069F4397E47}"/>
              </a:ext>
            </a:extLst>
          </p:cNvPr>
          <p:cNvSpPr txBox="1">
            <a:spLocks/>
          </p:cNvSpPr>
          <p:nvPr/>
        </p:nvSpPr>
        <p:spPr>
          <a:xfrm>
            <a:off x="260410" y="861395"/>
            <a:ext cx="8226425" cy="754063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12" name="Subtítulo 3">
            <a:extLst>
              <a:ext uri="{FF2B5EF4-FFF2-40B4-BE49-F238E27FC236}">
                <a16:creationId xmlns:a16="http://schemas.microsoft.com/office/drawing/2014/main" id="{003EC4CC-D09B-46AA-8B3A-47D21C6ECED8}"/>
              </a:ext>
            </a:extLst>
          </p:cNvPr>
          <p:cNvSpPr txBox="1">
            <a:spLocks/>
          </p:cNvSpPr>
          <p:nvPr/>
        </p:nvSpPr>
        <p:spPr>
          <a:xfrm>
            <a:off x="1544760" y="4084863"/>
            <a:ext cx="8569325" cy="18002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buFont typeface="+mj-lt"/>
              <a:buAutoNum type="arabicPeriod"/>
              <a:defRPr/>
            </a:pPr>
            <a:endParaRPr lang="pt-BR" sz="1800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  <a:defRPr/>
            </a:pPr>
            <a:r>
              <a:rPr lang="pt-BR" sz="1800" dirty="0">
                <a:latin typeface="+mj-lt"/>
                <a:cs typeface="Times New Roman" panose="02020603050405020304" pitchFamily="18" charset="0"/>
              </a:rPr>
              <a:t> Materialização do Plano de Governo;</a:t>
            </a:r>
          </a:p>
          <a:p>
            <a:pPr algn="just">
              <a:buFont typeface="+mj-lt"/>
              <a:buAutoNum type="arabicPeriod"/>
              <a:defRPr/>
            </a:pPr>
            <a:endParaRPr lang="pt-BR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  <a:defRPr/>
            </a:pPr>
            <a:r>
              <a:rPr lang="pt-BR" sz="1800" dirty="0">
                <a:latin typeface="+mj-lt"/>
                <a:cs typeface="Times New Roman" panose="02020603050405020304" pitchFamily="18" charset="0"/>
              </a:rPr>
              <a:t> Materialização da escolha pública;</a:t>
            </a:r>
          </a:p>
          <a:p>
            <a:pPr algn="just">
              <a:buFont typeface="+mj-lt"/>
              <a:buAutoNum type="arabicPeriod"/>
              <a:defRPr/>
            </a:pPr>
            <a:endParaRPr lang="pt-BR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  <a:defRPr/>
            </a:pPr>
            <a:r>
              <a:rPr lang="pt-BR" sz="1800" dirty="0">
                <a:latin typeface="+mj-lt"/>
                <a:cs typeface="Times New Roman" panose="02020603050405020304" pitchFamily="18" charset="0"/>
              </a:rPr>
              <a:t> Demandas levantadas dentro das Secretarias.</a:t>
            </a:r>
          </a:p>
          <a:p>
            <a:pPr algn="just">
              <a:buFont typeface="+mj-lt"/>
              <a:buAutoNum type="arabicPeriod"/>
              <a:defRPr/>
            </a:pPr>
            <a:endParaRPr lang="pt-BR" sz="1800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294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 GESTÃO: GABINETE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78723"/>
              </p:ext>
            </p:extLst>
          </p:nvPr>
        </p:nvGraphicFramePr>
        <p:xfrm>
          <a:off x="1188360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5.060.518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6.379.652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6.929.558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7.546.238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have esquerda 9"/>
          <p:cNvSpPr/>
          <p:nvPr/>
        </p:nvSpPr>
        <p:spPr>
          <a:xfrm rot="16200000">
            <a:off x="4858862" y="-717246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135718" y="2204864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no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GABINETE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25.915.967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188360" y="3682066"/>
            <a:ext cx="745104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Assessoria e colaboração entre o Gabinete, Secretarias e demais órgãos;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Assessoria ao Prefeito Municipal;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Comunicação Institucional;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/>
              <a:t>Políticas intersetoriais de Igualdade e Direitos Humanos.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2850765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 GESTÃO: GOVERNO E PLANEJAMENTO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78285"/>
              </p:ext>
            </p:extLst>
          </p:nvPr>
        </p:nvGraphicFramePr>
        <p:xfrm>
          <a:off x="1188360" y="1052736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122.674.477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106.515.498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53.782.297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26.698.933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have esquerda 9"/>
          <p:cNvSpPr/>
          <p:nvPr/>
        </p:nvSpPr>
        <p:spPr>
          <a:xfrm rot="16200000">
            <a:off x="4858862" y="-717246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135718" y="2204864"/>
            <a:ext cx="5678964" cy="86409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no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GOVERNO E PLANEJAMENTO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309.671.207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223280" y="3522278"/>
            <a:ext cx="765288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Transparência ativa e governança;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Planejamento Socioeconômico e administração participativa;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Análise, elaboração e atualização da legislação urbanística e de planos e projetos;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Plano Diretor e demais instrumentos de legislação urbanística.</a:t>
            </a:r>
          </a:p>
          <a:p>
            <a:endParaRPr lang="pt-BR" sz="1700" b="1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10981055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 GESTÃO: GOVERNO E PLANEJAMENTO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13" name="CustomShape 1">
            <a:extLst>
              <a:ext uri="{FF2B5EF4-FFF2-40B4-BE49-F238E27FC236}">
                <a16:creationId xmlns:a16="http://schemas.microsoft.com/office/drawing/2014/main" id="{2CDE48CE-5365-4D97-9640-EB23BADB6114}"/>
              </a:ext>
            </a:extLst>
          </p:cNvPr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78077206-65DE-438E-9689-A5F3E349DB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66279"/>
              </p:ext>
            </p:extLst>
          </p:nvPr>
        </p:nvGraphicFramePr>
        <p:xfrm>
          <a:off x="1448357" y="1090641"/>
          <a:ext cx="6881640" cy="5600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ANO DE ENTREGA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7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3ª Ponte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Interligação Av. Davi Lino/Pq. Meia Lua/Av. </a:t>
                      </a:r>
                      <a:r>
                        <a:rPr lang="pt-BR" sz="1600" b="1" dirty="0" err="1"/>
                        <a:t>Malek</a:t>
                      </a:r>
                      <a:r>
                        <a:rPr lang="pt-BR" sz="1600" b="1" dirty="0"/>
                        <a:t> Assad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Duplicação da Av. Castelo Branco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09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Entroncamento Adhemar de Barros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19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Macrodrenagem do Tanquinho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Orla do Rio Paraíba do Sul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Horto Florestal </a:t>
                      </a:r>
                      <a:r>
                        <a:rPr lang="pt-BR" sz="1600" b="1" dirty="0" err="1"/>
                        <a:t>Seo</a:t>
                      </a:r>
                      <a:r>
                        <a:rPr lang="pt-BR" sz="1600" b="1" dirty="0"/>
                        <a:t> Moura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Interligação Ciclovias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2023/2024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Recuperação Ambiental do Parque do Morro do Cristo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Áreas de lazer Parque Califórnia, Imperial e Paraíso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0962826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Usina Fotovoltaica (Eficiência Energética)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529429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Inspeção de Pontes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506451"/>
                  </a:ext>
                </a:extLst>
              </a:tr>
              <a:tr h="40039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Renova Centro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2022/2023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254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2491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600" b="1" spc="77" dirty="0">
                <a:solidFill>
                  <a:srgbClr val="F7941D"/>
                </a:solidFill>
                <a:latin typeface="Calibri"/>
              </a:rPr>
              <a:t>EIXO DE GESTÃO: CÂMARA/IPMJ</a:t>
            </a:r>
            <a:endParaRPr lang="pt-BR" sz="1600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326740" y="5877272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756647"/>
              </p:ext>
            </p:extLst>
          </p:nvPr>
        </p:nvGraphicFramePr>
        <p:xfrm>
          <a:off x="1188360" y="982479"/>
          <a:ext cx="7652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25.528.000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25.695.361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26.295.515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26.952.903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2135718" y="2014143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na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CÂMARA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104.471.779 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3" name="Chave esquerda 12"/>
          <p:cNvSpPr/>
          <p:nvPr/>
        </p:nvSpPr>
        <p:spPr>
          <a:xfrm rot="16200000">
            <a:off x="4836969" y="-855478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59348"/>
              </p:ext>
            </p:extLst>
          </p:nvPr>
        </p:nvGraphicFramePr>
        <p:xfrm>
          <a:off x="1223280" y="3933195"/>
          <a:ext cx="765288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2025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145.597.000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154.329.500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185.381.000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198.892.000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have esquerda 13"/>
          <p:cNvSpPr/>
          <p:nvPr/>
        </p:nvSpPr>
        <p:spPr>
          <a:xfrm rot="16200000">
            <a:off x="4911491" y="2124269"/>
            <a:ext cx="276460" cy="5400601"/>
          </a:xfrm>
          <a:prstGeom prst="leftBrace">
            <a:avLst>
              <a:gd name="adj1" fmla="val 8333"/>
              <a:gd name="adj2" fmla="val 4840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2071058" y="4976713"/>
            <a:ext cx="5678964" cy="77857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1900" b="1" dirty="0">
                <a:latin typeface="+mj-lt"/>
                <a:cs typeface="Times New Roman" pitchFamily="18" charset="0"/>
              </a:rPr>
              <a:t>Estimativa de investimento no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IPMJ 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para os próximos 4 anos: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684.199.500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milhões</a:t>
            </a:r>
            <a:r>
              <a:rPr lang="pt-BR" altLang="pt-BR" sz="1900" b="1" dirty="0">
                <a:latin typeface="+mj-lt"/>
                <a:cs typeface="Times New Roman" pitchFamily="18" charset="0"/>
              </a:rPr>
              <a:t> </a:t>
            </a:r>
            <a:r>
              <a:rPr lang="pt-BR" altLang="pt-B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 reais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160299" y="5897884"/>
            <a:ext cx="745104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/>
              <a:t>PROJETOS ESTRUTURANTES: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Gestão previdenciária do Município.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endParaRPr lang="pt-BR" sz="1700" dirty="0"/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288680" y="2792121"/>
            <a:ext cx="745104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500" b="1" dirty="0"/>
          </a:p>
          <a:p>
            <a:r>
              <a:rPr lang="pt-BR" sz="1700" b="1" dirty="0"/>
              <a:t>PROJETOS ESTRUTURANTES: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700" dirty="0"/>
              <a:t>Atendimento de proposições e outras prerrogativas constitucionais e regimentais do legislativo.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t-BR" sz="1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  <a:p>
            <a:endParaRPr lang="pt-BR" sz="1700" b="1" dirty="0"/>
          </a:p>
          <a:p>
            <a:endParaRPr lang="pt-BR" sz="1700" dirty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2653930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326740" y="598823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C6B24ED-BB93-49A4-81CD-BA912E839B16}"/>
              </a:ext>
            </a:extLst>
          </p:cNvPr>
          <p:cNvSpPr txBox="1"/>
          <p:nvPr/>
        </p:nvSpPr>
        <p:spPr>
          <a:xfrm>
            <a:off x="3155202" y="2721114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41167132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INTRODUÇÃO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Espaço Reservado para Número de Slide 1">
            <a:extLst>
              <a:ext uri="{FF2B5EF4-FFF2-40B4-BE49-F238E27FC236}">
                <a16:creationId xmlns:a16="http://schemas.microsoft.com/office/drawing/2014/main" id="{7B9A517B-D5B5-4984-BAE0-DA423781031D}"/>
              </a:ext>
            </a:extLst>
          </p:cNvPr>
          <p:cNvSpPr>
            <a:spLocks noGrp="1"/>
          </p:cNvSpPr>
          <p:nvPr/>
        </p:nvSpPr>
        <p:spPr bwMode="auto">
          <a:xfrm>
            <a:off x="6742113" y="600313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25406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34E190-3EA1-4119-9D96-746AB29DD4CB}" type="slidenum">
              <a:rPr lang="pt-BR" altLang="pt-BR" sz="1200">
                <a:solidFill>
                  <a:srgbClr val="25406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25406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3E9A1CE4-3105-42FB-8979-1563941509D5}"/>
              </a:ext>
            </a:extLst>
          </p:cNvPr>
          <p:cNvSpPr txBox="1">
            <a:spLocks/>
          </p:cNvSpPr>
          <p:nvPr/>
        </p:nvSpPr>
        <p:spPr>
          <a:xfrm>
            <a:off x="306388" y="489744"/>
            <a:ext cx="8353425" cy="547211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11" name="Título 5">
            <a:extLst>
              <a:ext uri="{FF2B5EF4-FFF2-40B4-BE49-F238E27FC236}">
                <a16:creationId xmlns:a16="http://schemas.microsoft.com/office/drawing/2014/main" id="{E97A7EC6-CBCB-4DAC-BBF0-A069F4397E47}"/>
              </a:ext>
            </a:extLst>
          </p:cNvPr>
          <p:cNvSpPr txBox="1">
            <a:spLocks/>
          </p:cNvSpPr>
          <p:nvPr/>
        </p:nvSpPr>
        <p:spPr>
          <a:xfrm>
            <a:off x="260410" y="861395"/>
            <a:ext cx="8226425" cy="754063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FCC1F8DA-B60E-4AAA-8EF4-927DBA1B18B8}"/>
              </a:ext>
            </a:extLst>
          </p:cNvPr>
          <p:cNvSpPr txBox="1">
            <a:spLocks/>
          </p:cNvSpPr>
          <p:nvPr/>
        </p:nvSpPr>
        <p:spPr>
          <a:xfrm>
            <a:off x="1544760" y="1035492"/>
            <a:ext cx="8027988" cy="2447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Plano Plurianual – PPA             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(Planeja)</a:t>
            </a:r>
          </a:p>
          <a:p>
            <a:pPr marL="514350" indent="-514350">
              <a:buFont typeface="+mj-lt"/>
              <a:buAutoNum type="romanUcPeriod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Lei de Diretrizes Orçamentárias – LDO              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(Orienta)</a:t>
            </a:r>
          </a:p>
          <a:p>
            <a:pPr marL="514350" indent="-514350">
              <a:buFont typeface="+mj-lt"/>
              <a:buAutoNum type="romanUcPeriod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Lei Orçamentária Anual – LOA             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(Executa)</a:t>
            </a:r>
          </a:p>
          <a:p>
            <a:pPr marL="514350" indent="-514350">
              <a:buFont typeface="+mj-lt"/>
              <a:buAutoNum type="romanUcPeriod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Conector de seta reta 5">
            <a:extLst>
              <a:ext uri="{FF2B5EF4-FFF2-40B4-BE49-F238E27FC236}">
                <a16:creationId xmlns:a16="http://schemas.microsoft.com/office/drawing/2014/main" id="{F24FEDE8-4A6E-4FF2-867F-8C81183D4284}"/>
              </a:ext>
            </a:extLst>
          </p:cNvPr>
          <p:cNvCxnSpPr>
            <a:cxnSpLocks/>
          </p:cNvCxnSpPr>
          <p:nvPr/>
        </p:nvCxnSpPr>
        <p:spPr>
          <a:xfrm>
            <a:off x="4572123" y="1592705"/>
            <a:ext cx="503933" cy="0"/>
          </a:xfrm>
          <a:prstGeom prst="straightConnector1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2">
            <a:extLst>
              <a:ext uri="{FF2B5EF4-FFF2-40B4-BE49-F238E27FC236}">
                <a16:creationId xmlns:a16="http://schemas.microsoft.com/office/drawing/2014/main" id="{4DDE2DAD-3EF6-45D5-BB98-BC17928CEA28}"/>
              </a:ext>
            </a:extLst>
          </p:cNvPr>
          <p:cNvCxnSpPr>
            <a:cxnSpLocks/>
          </p:cNvCxnSpPr>
          <p:nvPr/>
        </p:nvCxnSpPr>
        <p:spPr>
          <a:xfrm>
            <a:off x="6261223" y="2348880"/>
            <a:ext cx="480890" cy="0"/>
          </a:xfrm>
          <a:prstGeom prst="straightConnector1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13">
            <a:extLst>
              <a:ext uri="{FF2B5EF4-FFF2-40B4-BE49-F238E27FC236}">
                <a16:creationId xmlns:a16="http://schemas.microsoft.com/office/drawing/2014/main" id="{3CD2DA11-7F4C-4228-8823-A8AF2AD30EDD}"/>
              </a:ext>
            </a:extLst>
          </p:cNvPr>
          <p:cNvCxnSpPr>
            <a:cxnSpLocks/>
          </p:cNvCxnSpPr>
          <p:nvPr/>
        </p:nvCxnSpPr>
        <p:spPr>
          <a:xfrm>
            <a:off x="5364088" y="3068960"/>
            <a:ext cx="565325" cy="0"/>
          </a:xfrm>
          <a:prstGeom prst="straightConnector1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Imagem 4097">
            <a:extLst>
              <a:ext uri="{FF2B5EF4-FFF2-40B4-BE49-F238E27FC236}">
                <a16:creationId xmlns:a16="http://schemas.microsoft.com/office/drawing/2014/main" id="{F0E434F1-6DA6-42F2-980E-4FD988969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7" y="3729358"/>
            <a:ext cx="55086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2932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BASE LEGAL</a:t>
            </a: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1314900" y="1686640"/>
            <a:ext cx="70907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b="1" dirty="0"/>
              <a:t>LEI 4.320/1964:</a:t>
            </a:r>
            <a:r>
              <a:rPr lang="pt-BR" dirty="0"/>
              <a:t> versa sobre conteúdo e forma.</a:t>
            </a:r>
          </a:p>
          <a:p>
            <a:pPr algn="just"/>
            <a:r>
              <a:rPr lang="pt-BR" dirty="0"/>
              <a:t>“Estatui Normas Gerais de Direito Financeiro para elaboração e controle dos orçamentos e balanços da União, dos Estados, dos Municípios e do Distrito Federal” 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b="1" dirty="0"/>
              <a:t>Constituição Federal: </a:t>
            </a:r>
            <a:r>
              <a:rPr lang="pt-BR" dirty="0"/>
              <a:t>Art. 165, inciso I.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b="1" dirty="0"/>
          </a:p>
          <a:p>
            <a:pPr marL="285750" indent="-285750" algn="just">
              <a:buFont typeface="Arial" pitchFamily="34" charset="0"/>
              <a:buChar char="•"/>
            </a:pPr>
            <a:endParaRPr lang="pt-BR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b="1" dirty="0"/>
              <a:t>LC nº 101/2000 (alterada pela Lei 131/2009): </a:t>
            </a:r>
            <a:r>
              <a:rPr lang="pt-BR" dirty="0"/>
              <a:t>estabelece</a:t>
            </a:r>
            <a:r>
              <a:rPr lang="pt-BR" b="1" dirty="0"/>
              <a:t> </a:t>
            </a:r>
            <a:r>
              <a:rPr lang="pt-BR" dirty="0"/>
              <a:t>limites de gastos com pessoal, metas fiscais e transparência.</a:t>
            </a:r>
          </a:p>
          <a:p>
            <a:pPr algn="just"/>
            <a:r>
              <a:rPr lang="pt-BR" dirty="0"/>
              <a:t>“Estabelece normas de finanças públicas voltadas para a responsabilidade na gestão fiscal e dá outras providências”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79405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CONJUNTURA ECONÔMICA</a:t>
            </a: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1314900" y="5405615"/>
            <a:ext cx="7090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Possível recuperação econômica após a pandemia da Covid-19.</a:t>
            </a:r>
          </a:p>
          <a:p>
            <a:pPr algn="just"/>
            <a:endParaRPr lang="pt-BR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58341309-90F0-4968-93F3-63C9D66EF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509343"/>
              </p:ext>
            </p:extLst>
          </p:nvPr>
        </p:nvGraphicFramePr>
        <p:xfrm>
          <a:off x="1236841" y="1272039"/>
          <a:ext cx="7312044" cy="3849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DDFE2590-7819-4719-B557-11C8146A9E17}"/>
              </a:ext>
            </a:extLst>
          </p:cNvPr>
          <p:cNvCxnSpPr/>
          <p:nvPr/>
        </p:nvCxnSpPr>
        <p:spPr>
          <a:xfrm flipV="1">
            <a:off x="7732630" y="1952836"/>
            <a:ext cx="288032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>
            <a:extLst>
              <a:ext uri="{FF2B5EF4-FFF2-40B4-BE49-F238E27FC236}">
                <a16:creationId xmlns:a16="http://schemas.microsoft.com/office/drawing/2014/main" id="{B8B335AE-A03E-4319-B2E7-870A23BF4773}"/>
              </a:ext>
            </a:extLst>
          </p:cNvPr>
          <p:cNvSpPr/>
          <p:nvPr/>
        </p:nvSpPr>
        <p:spPr>
          <a:xfrm>
            <a:off x="5364088" y="2060848"/>
            <a:ext cx="2088232" cy="30403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39D70A2-8E92-4EFE-8AC9-F72055BB0219}"/>
              </a:ext>
            </a:extLst>
          </p:cNvPr>
          <p:cNvSpPr txBox="1"/>
          <p:nvPr/>
        </p:nvSpPr>
        <p:spPr>
          <a:xfrm>
            <a:off x="5680649" y="1827827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FF0000"/>
                </a:solidFill>
              </a:rPr>
              <a:t>Pandemia Covid-19</a:t>
            </a:r>
          </a:p>
        </p:txBody>
      </p:sp>
    </p:spTree>
    <p:extLst>
      <p:ext uri="{BB962C8B-B14F-4D97-AF65-F5344CB8AC3E}">
        <p14:creationId xmlns:p14="http://schemas.microsoft.com/office/powerpoint/2010/main" val="42554088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CONJUNTURA ECONÔMICA</a:t>
            </a: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1314900" y="5405615"/>
            <a:ext cx="7090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Mercado de trabalho ainda não demonstra recuperação e o desemprego continua em níveis elevados.</a:t>
            </a:r>
          </a:p>
          <a:p>
            <a:pPr algn="just"/>
            <a:endParaRPr lang="pt-BR" dirty="0"/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C1AAD41F-30C4-4F50-BB5B-492A58F1B7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75995"/>
              </p:ext>
            </p:extLst>
          </p:nvPr>
        </p:nvGraphicFramePr>
        <p:xfrm>
          <a:off x="2051720" y="1463557"/>
          <a:ext cx="5859165" cy="3620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59891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aixaDeTexto 3"/>
          <p:cNvSpPr txBox="1"/>
          <p:nvPr/>
        </p:nvSpPr>
        <p:spPr>
          <a:xfrm>
            <a:off x="1965952" y="3075057"/>
            <a:ext cx="6382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RECEITAS E TRANSFERÊNCIAS</a:t>
            </a:r>
          </a:p>
        </p:txBody>
      </p:sp>
    </p:spTree>
    <p:extLst>
      <p:ext uri="{BB962C8B-B14F-4D97-AF65-F5344CB8AC3E}">
        <p14:creationId xmlns:p14="http://schemas.microsoft.com/office/powerpoint/2010/main" val="22096305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6856572-CBAA-48B4-8A30-158081DB1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13477"/>
              </p:ext>
            </p:extLst>
          </p:nvPr>
        </p:nvGraphicFramePr>
        <p:xfrm>
          <a:off x="1441440" y="1124211"/>
          <a:ext cx="6774481" cy="4851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7309">
                  <a:extLst>
                    <a:ext uri="{9D8B030D-6E8A-4147-A177-3AD203B41FA5}">
                      <a16:colId xmlns:a16="http://schemas.microsoft.com/office/drawing/2014/main" val="1492266305"/>
                    </a:ext>
                  </a:extLst>
                </a:gridCol>
                <a:gridCol w="57261">
                  <a:extLst>
                    <a:ext uri="{9D8B030D-6E8A-4147-A177-3AD203B41FA5}">
                      <a16:colId xmlns:a16="http://schemas.microsoft.com/office/drawing/2014/main" val="2964687561"/>
                    </a:ext>
                  </a:extLst>
                </a:gridCol>
                <a:gridCol w="1120779">
                  <a:extLst>
                    <a:ext uri="{9D8B030D-6E8A-4147-A177-3AD203B41FA5}">
                      <a16:colId xmlns:a16="http://schemas.microsoft.com/office/drawing/2014/main" val="2701119363"/>
                    </a:ext>
                  </a:extLst>
                </a:gridCol>
                <a:gridCol w="62265">
                  <a:extLst>
                    <a:ext uri="{9D8B030D-6E8A-4147-A177-3AD203B41FA5}">
                      <a16:colId xmlns:a16="http://schemas.microsoft.com/office/drawing/2014/main" val="117454627"/>
                    </a:ext>
                  </a:extLst>
                </a:gridCol>
                <a:gridCol w="1120779">
                  <a:extLst>
                    <a:ext uri="{9D8B030D-6E8A-4147-A177-3AD203B41FA5}">
                      <a16:colId xmlns:a16="http://schemas.microsoft.com/office/drawing/2014/main" val="2981389270"/>
                    </a:ext>
                  </a:extLst>
                </a:gridCol>
                <a:gridCol w="62265">
                  <a:extLst>
                    <a:ext uri="{9D8B030D-6E8A-4147-A177-3AD203B41FA5}">
                      <a16:colId xmlns:a16="http://schemas.microsoft.com/office/drawing/2014/main" val="3391964939"/>
                    </a:ext>
                  </a:extLst>
                </a:gridCol>
                <a:gridCol w="1120779">
                  <a:extLst>
                    <a:ext uri="{9D8B030D-6E8A-4147-A177-3AD203B41FA5}">
                      <a16:colId xmlns:a16="http://schemas.microsoft.com/office/drawing/2014/main" val="3943748800"/>
                    </a:ext>
                  </a:extLst>
                </a:gridCol>
                <a:gridCol w="62265">
                  <a:extLst>
                    <a:ext uri="{9D8B030D-6E8A-4147-A177-3AD203B41FA5}">
                      <a16:colId xmlns:a16="http://schemas.microsoft.com/office/drawing/2014/main" val="4000723723"/>
                    </a:ext>
                  </a:extLst>
                </a:gridCol>
                <a:gridCol w="1120779">
                  <a:extLst>
                    <a:ext uri="{9D8B030D-6E8A-4147-A177-3AD203B41FA5}">
                      <a16:colId xmlns:a16="http://schemas.microsoft.com/office/drawing/2014/main" val="1463361578"/>
                    </a:ext>
                  </a:extLst>
                </a:gridCol>
              </a:tblGrid>
              <a:tr h="3103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Receitas Próprias - Tesouro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2.022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2.023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2.024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2.025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974550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IPTU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63.050.663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66.588.406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69.978.223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74.268.731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21691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IRRF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21.983.797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23.489.514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24.910.178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26.352.801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31338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ITBI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21.694.287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22.911.544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24.077.902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25.554.167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5301216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ISS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91.995.042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101.796.918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111.527.883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123.100.056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937225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Taxas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6.726.637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7.225.147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7.683.763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8.151.704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18570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Patrimonial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1.279.298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1.391.938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1.502.335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1.618.059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396580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Dívida Ativa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21.131.662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22.697.724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24.138.462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25.608.495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343553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Contribuições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1.936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2.079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2.211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2.346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063646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Outros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9.259.604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9.945.831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10.577.143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11.221.291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513035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Receitas Próprias - Total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>
                          <a:effectLst/>
                          <a:latin typeface="+mj-lt"/>
                        </a:rPr>
                        <a:t>237.122.927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256.049.101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274.398.100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295.877.649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87907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475642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Repasses - Tesouro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2.022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2.023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2.024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2.025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7510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FPM Mensal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84.533.612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93.540.487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102.482.204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113.115.795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352371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FPM 1%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8.439.105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9.338.274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10.230.937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11.292.503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8321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ITR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20.875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23.099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25.307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27.933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083416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Recursos Hídricos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392.320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434.121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475.620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524.970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735576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Recursos Minerais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236.210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261.378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286.363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316.077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420397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FEP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1.905.806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2.108.865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2.310.456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2.550.190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995853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Lei Kandir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0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0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239553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ICMS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316.837.503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350.595.862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384.110.002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423.965.395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617655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IPVA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40.076.024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44.346.039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48.585.163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53.626.377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692879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IPI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2.338.582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2.587.753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2.835.121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3.129.294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489460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Royalties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3.265.821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3.613.787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3.959.236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4.370.048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704840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Dedução FUNDEB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-88.761.319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-98.218.648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+mj-lt"/>
                        </a:rPr>
                        <a:t>-107.607.559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+mj-lt"/>
                        </a:rPr>
                        <a:t>-118.772.959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1389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Repasses - Total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>
                          <a:effectLst/>
                          <a:latin typeface="+mj-lt"/>
                        </a:rPr>
                        <a:t> 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369.284.538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408.631.017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447.692.851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j-lt"/>
                        </a:rPr>
                        <a:t>494.145.622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175897"/>
                  </a:ext>
                </a:extLst>
              </a:tr>
              <a:tr h="160153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189061"/>
                  </a:ext>
                </a:extLst>
              </a:tr>
              <a:tr h="1681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j-lt"/>
                        </a:rPr>
                        <a:t>Total Receita Corrente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j-lt"/>
                        </a:rPr>
                        <a:t>606.407.465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j-lt"/>
                        </a:rPr>
                        <a:t>664.680.117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j-lt"/>
                        </a:rPr>
                        <a:t>722.090.951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j-lt"/>
                        </a:rPr>
                        <a:t>790.023.271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98581"/>
                  </a:ext>
                </a:extLst>
              </a:tr>
            </a:tbl>
          </a:graphicData>
        </a:graphic>
      </p:graphicFrame>
      <p:sp>
        <p:nvSpPr>
          <p:cNvPr id="10" name="CustomShape 2">
            <a:extLst>
              <a:ext uri="{FF2B5EF4-FFF2-40B4-BE49-F238E27FC236}">
                <a16:creationId xmlns:a16="http://schemas.microsoft.com/office/drawing/2014/main" id="{8F3B98F3-AA61-4469-BE83-6E289D2849DF}"/>
              </a:ext>
            </a:extLst>
          </p:cNvPr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RECEITAS E TRANSFERÊNCIAS</a:t>
            </a: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86622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2112</Words>
  <Application>Microsoft Office PowerPoint</Application>
  <PresentationFormat>Apresentação na tela (4:3)</PresentationFormat>
  <Paragraphs>693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Candara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Torres</dc:creator>
  <cp:lastModifiedBy>Guilherme Seixas Mendonça</cp:lastModifiedBy>
  <cp:revision>122</cp:revision>
  <dcterms:created xsi:type="dcterms:W3CDTF">2021-10-22T17:11:10Z</dcterms:created>
  <dcterms:modified xsi:type="dcterms:W3CDTF">2021-11-04T18:18:28Z</dcterms:modified>
</cp:coreProperties>
</file>