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drawings/drawing1.xml" ContentType="application/vnd.openxmlformats-officedocument.drawingml.chartshapes+xml"/>
  <Override PartName="/ppt/charts/chart11.xml" ContentType="application/vnd.openxmlformats-officedocument.drawingml.chart+xml"/>
  <Override PartName="/ppt/theme/themeOverride2.xml" ContentType="application/vnd.openxmlformats-officedocument.themeOverride+xml"/>
  <Override PartName="/ppt/drawings/drawing2.xml" ContentType="application/vnd.openxmlformats-officedocument.drawingml.chartshapes+xml"/>
  <Override PartName="/ppt/charts/chart12.xml" ContentType="application/vnd.openxmlformats-officedocument.drawingml.chart+xml"/>
  <Override PartName="/ppt/drawings/drawing3.xml" ContentType="application/vnd.openxmlformats-officedocument.drawingml.chartshapes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drawings/drawing4.xml" ContentType="application/vnd.openxmlformats-officedocument.drawingml.chartshapes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drawings/drawing5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69" r:id="rId15"/>
    <p:sldId id="271" r:id="rId16"/>
    <p:sldId id="272" r:id="rId17"/>
    <p:sldId id="280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671" autoAdjust="0"/>
  </p:normalViewPr>
  <p:slideViewPr>
    <p:cSldViewPr>
      <p:cViewPr>
        <p:scale>
          <a:sx n="114" d="100"/>
          <a:sy n="114" d="100"/>
        </p:scale>
        <p:origin x="-1554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192.168.255.3\Prefeitura\SG\DSE\Planejamento%20Or&#231;ament&#225;rio%202022-2025\Apresenta&#231;&#227;o%20C&#226;mara\Gr&#225;ficos%20-%20Apresenta&#231;&#227;o%20LOA%202022.xlsx" TargetMode="Externa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oleObject" Target="file:///\\192.168.255.3\Prefeitura\SG\DSE\Planejamento%20Or&#231;ament&#225;rio%202022-2025\Apresenta&#231;&#227;o%20C&#226;mara\Gr&#225;ficos%20-%20Apresenta&#231;&#227;o%20LOA%202022.xlsx" TargetMode="External"/><Relationship Id="rId1" Type="http://schemas.openxmlformats.org/officeDocument/2006/relationships/themeOverride" Target="../theme/themeOverride2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\\192.168.255.3\Prefeitura\SG\DSE\Planejamento%20Or&#231;ament&#225;rio%202022-2025\Apresenta&#231;&#227;o%20C&#226;mara\Gr&#225;ficos%20-%20Apresenta&#231;&#227;o%20LOA%202022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255.3\Prefeitura\SG\DSE\Planejamento%20Or&#231;ament&#225;rio%202022-2025\Apresenta&#231;&#227;o%20C&#226;mara\Gr&#225;ficos%20-%20Apresenta&#231;&#227;o%20LOA%202022.xlsx" TargetMode="Externa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\\192.168.255.3\Prefeitura\SG\DSE\Planejamento%20Or&#231;ament&#225;rio%202022-2025\Apresenta&#231;&#227;o%20C&#226;mara\Gr&#225;ficos%20-%20Apresenta&#231;&#227;o%20LOA%202022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255.3\Prefeitura\SG\DSE\Planejamento%20Or&#231;ament&#225;rio%202022-2025\Apresenta&#231;&#227;o%20C&#226;mara\Gr&#225;ficos%20-%20Apresenta&#231;&#227;o%20LOA%202022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255.3\Prefeitura\SG\DSE\Planejamento%20Or&#231;ament&#225;rio%202022-2025\Apresenta&#231;&#227;o%20C&#226;mara\Gr&#225;ficos%20-%20Apresenta&#231;&#227;o%20LOA%202022.xlsx" TargetMode="External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\\192.168.255.3\Prefeitura\SG\DSE\Planejamento%20Or&#231;ament&#225;rio%202022-2025\Apresenta&#231;&#227;o%20C&#226;mara\Gr&#225;ficos%20-%20Apresenta&#231;&#227;o%20LOA%202022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Planilha_do_Microsoft_Excel2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255.3\Prefeitura\SG\DSE\Planejamento%20Or&#231;ament&#225;rio%202022-2025\Apresenta&#231;&#227;o%20C&#226;mara\Gr&#225;ficos%20-%20Apresenta&#231;&#227;o%20LOA%202022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255.3\Prefeitura\SG\DSE\Planejamento%20Or&#231;ament&#225;rio%202022-2025\Apresenta&#231;&#227;o%20C&#226;mara\Gr&#225;ficos%20-%20Apresenta&#231;&#227;o%20LOA%202022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255.3\Prefeitura\SG\DSE\Planejamento%20Or&#231;ament&#225;rio%202022-2025\Apresenta&#231;&#227;o%20C&#226;mara\Gr&#225;ficos%20-%20Apresenta&#231;&#227;o%20LOA%202022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255.3\Prefeitura\SG\DSE\Planejamento%20Or&#231;ament&#225;rio%202022-2025\Apresenta&#231;&#227;o%20C&#226;mara\Gr&#225;ficos%20-%20Apresenta&#231;&#227;o%20LOA%202022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255.3\Prefeitura\SG\DSE\Planejamento%20Or&#231;ament&#225;rio%202022-2025\Apresenta&#231;&#227;o%20C&#226;mara\Gr&#225;ficos%20-%20Apresenta&#231;&#227;o%20LOA%202022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255.3\Prefeitura\SG\DSE\Planejamento%20Or&#231;ament&#225;rio%202022-2025\Apresenta&#231;&#227;o%20C&#226;mara\Gr&#225;ficos%20-%20Apresenta&#231;&#227;o%20LOA%20202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7480627714852082E-2"/>
          <c:y val="9.0718994185831195E-2"/>
          <c:w val="0.83847522245642514"/>
          <c:h val="0.82326519275636045"/>
        </c:manualLayout>
      </c:layout>
      <c:pie3D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Previsão de Receitas</c:v>
                </c:pt>
              </c:strCache>
            </c:strRef>
          </c:tx>
          <c:dPt>
            <c:idx val="0"/>
            <c:bubble3D val="0"/>
            <c:explosion val="3"/>
            <c:spPr>
              <a:solidFill>
                <a:srgbClr val="00B0F0"/>
              </a:solidFill>
            </c:spPr>
          </c:dPt>
          <c:dPt>
            <c:idx val="1"/>
            <c:bubble3D val="0"/>
            <c:explosion val="5"/>
            <c:spPr>
              <a:solidFill>
                <a:schemeClr val="tx1"/>
              </a:solidFill>
            </c:spPr>
          </c:dPt>
          <c:dPt>
            <c:idx val="2"/>
            <c:bubble3D val="0"/>
            <c:explosion val="3"/>
          </c:dPt>
          <c:dPt>
            <c:idx val="3"/>
            <c:bubble3D val="0"/>
            <c:explosion val="9"/>
            <c:spPr>
              <a:solidFill>
                <a:schemeClr val="accent6"/>
              </a:solidFill>
            </c:spPr>
          </c:dPt>
          <c:dPt>
            <c:idx val="4"/>
            <c:bubble3D val="0"/>
            <c:explosion val="12"/>
            <c:spPr>
              <a:solidFill>
                <a:schemeClr val="bg2">
                  <a:lumMod val="90000"/>
                </a:schemeClr>
              </a:solidFill>
            </c:spPr>
          </c:dPt>
          <c:dPt>
            <c:idx val="5"/>
            <c:bubble3D val="0"/>
            <c:spPr>
              <a:solidFill>
                <a:schemeClr val="accent2"/>
              </a:solidFill>
            </c:spPr>
          </c:dPt>
          <c:dPt>
            <c:idx val="6"/>
            <c:bubble3D val="0"/>
            <c:explosion val="16"/>
            <c:spPr>
              <a:solidFill>
                <a:schemeClr val="accent4">
                  <a:lumMod val="75000"/>
                </a:schemeClr>
              </a:solidFill>
            </c:spPr>
          </c:dPt>
          <c:dPt>
            <c:idx val="8"/>
            <c:bubble3D val="0"/>
            <c:explosion val="8"/>
            <c:spPr>
              <a:solidFill>
                <a:srgbClr val="FFFF00"/>
              </a:solidFill>
            </c:spPr>
          </c:dPt>
          <c:dLbls>
            <c:dLbl>
              <c:idx val="0"/>
              <c:layout>
                <c:manualLayout>
                  <c:x val="3.5823367219254158E-2"/>
                  <c:y val="-9.8742547124393593E-2"/>
                </c:manualLayout>
              </c:layout>
              <c:tx>
                <c:rich>
                  <a:bodyPr/>
                  <a:lstStyle/>
                  <a:p>
                    <a:r>
                      <a:rPr lang="en-US" sz="2000" b="1" dirty="0" smtClean="0"/>
                      <a:t>IPTU: 63.050.663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"/>
                  <c:y val="9.2458615709365546E-2"/>
                </c:manualLayout>
              </c:layout>
              <c:tx>
                <c:rich>
                  <a:bodyPr/>
                  <a:lstStyle/>
                  <a:p>
                    <a:r>
                      <a:rPr lang="en-US" sz="2000" b="1" dirty="0" smtClean="0"/>
                      <a:t>IRRF:</a:t>
                    </a:r>
                    <a:r>
                      <a:rPr lang="en-US" sz="2000" b="1" baseline="0" dirty="0" smtClean="0"/>
                      <a:t> </a:t>
                    </a:r>
                    <a:r>
                      <a:rPr lang="en-US" sz="2000" b="1" dirty="0" smtClean="0"/>
                      <a:t>21.983.797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2.1337358299558094E-2"/>
                  <c:y val="0.10389327111802392"/>
                </c:manualLayout>
              </c:layout>
              <c:tx>
                <c:rich>
                  <a:bodyPr/>
                  <a:lstStyle/>
                  <a:p>
                    <a:r>
                      <a:rPr lang="en-US" sz="2000" b="1" dirty="0" smtClean="0"/>
                      <a:t>ITBI: 21.694.288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9.5628287431950579E-2"/>
                  <c:y val="0.17197607673221493"/>
                </c:manualLayout>
              </c:layout>
              <c:tx>
                <c:rich>
                  <a:bodyPr/>
                  <a:lstStyle/>
                  <a:p>
                    <a:r>
                      <a:rPr lang="en-US" sz="2000" b="1" dirty="0" smtClean="0"/>
                      <a:t>ISS:</a:t>
                    </a:r>
                    <a:r>
                      <a:rPr lang="en-US" sz="2000" b="1" baseline="0" dirty="0" smtClean="0"/>
                      <a:t> </a:t>
                    </a:r>
                    <a:r>
                      <a:rPr lang="en-US" sz="2000" b="1" dirty="0" smtClean="0"/>
                      <a:t>91.995.042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6.5559347771409385E-2"/>
                  <c:y val="-7.4760767322149396E-2"/>
                </c:manualLayout>
              </c:layout>
              <c:tx>
                <c:rich>
                  <a:bodyPr/>
                  <a:lstStyle/>
                  <a:p>
                    <a:pPr>
                      <a:defRPr sz="2000" b="1"/>
                    </a:pPr>
                    <a:r>
                      <a:rPr lang="en-US" sz="2000" b="1" dirty="0" err="1" smtClean="0"/>
                      <a:t>Taxas</a:t>
                    </a:r>
                    <a:r>
                      <a:rPr lang="en-US" sz="2000" b="1" dirty="0" smtClean="0"/>
                      <a:t>:</a:t>
                    </a:r>
                    <a:r>
                      <a:rPr lang="en-US" sz="2000" b="1" baseline="0" dirty="0" smtClean="0"/>
                      <a:t> </a:t>
                    </a:r>
                    <a:r>
                      <a:rPr lang="en-US" sz="2000" b="1" dirty="0" smtClean="0"/>
                      <a:t>6.726.637</a:t>
                    </a:r>
                    <a:endParaRPr lang="en-US" sz="200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6.1332453460238641E-2"/>
                  <c:y val="-0.13181961263563308"/>
                </c:manualLayout>
              </c:layout>
              <c:tx>
                <c:rich>
                  <a:bodyPr/>
                  <a:lstStyle/>
                  <a:p>
                    <a:r>
                      <a:rPr lang="en-US" sz="2000" b="1" dirty="0" smtClean="0"/>
                      <a:t>Patrimonial:</a:t>
                    </a:r>
                    <a:r>
                      <a:rPr lang="en-US" sz="2000" b="1" baseline="0" dirty="0" smtClean="0"/>
                      <a:t> </a:t>
                    </a:r>
                    <a:r>
                      <a:rPr lang="en-US" sz="2000" b="1" dirty="0" smtClean="0"/>
                      <a:t>1.279.298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4.6866968521703391E-2"/>
                  <c:y val="-8.1120060733992513E-2"/>
                </c:manualLayout>
              </c:layout>
              <c:tx>
                <c:rich>
                  <a:bodyPr/>
                  <a:lstStyle/>
                  <a:p>
                    <a:r>
                      <a:rPr lang="en-US" sz="2000" b="1" dirty="0" err="1" smtClean="0"/>
                      <a:t>Dívida</a:t>
                    </a:r>
                    <a:r>
                      <a:rPr lang="en-US" sz="2000" b="1" baseline="0" dirty="0" smtClean="0"/>
                      <a:t> </a:t>
                    </a:r>
                    <a:r>
                      <a:rPr lang="en-US" sz="2000" b="1" baseline="0" dirty="0" err="1" smtClean="0"/>
                      <a:t>Ativa</a:t>
                    </a:r>
                    <a:r>
                      <a:rPr lang="en-US" sz="2000" b="1" baseline="0" dirty="0" smtClean="0"/>
                      <a:t>: </a:t>
                    </a:r>
                    <a:r>
                      <a:rPr lang="en-US" sz="2000" b="1" dirty="0" smtClean="0"/>
                      <a:t>21.131.662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6.9259024146137022E-2"/>
                  <c:y val="-4.647520645854164E-2"/>
                </c:manualLayout>
              </c:layout>
              <c:tx>
                <c:rich>
                  <a:bodyPr/>
                  <a:lstStyle/>
                  <a:p>
                    <a:r>
                      <a:rPr lang="en-US" sz="2000" b="1" dirty="0" smtClean="0"/>
                      <a:t>Outros: 9.259.603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25400">
                  <a:solidFill>
                    <a:schemeClr val="accent6"/>
                  </a:solidFill>
                </a:ln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Plan1!$A$2:$A$10</c:f>
              <c:strCache>
                <c:ptCount val="9"/>
                <c:pt idx="0">
                  <c:v>IPTU</c:v>
                </c:pt>
                <c:pt idx="1">
                  <c:v>IRRF</c:v>
                </c:pt>
                <c:pt idx="2">
                  <c:v>ITBI</c:v>
                </c:pt>
                <c:pt idx="3">
                  <c:v>ISS</c:v>
                </c:pt>
                <c:pt idx="4">
                  <c:v>Taxas</c:v>
                </c:pt>
                <c:pt idx="6">
                  <c:v>Dívida Ativa</c:v>
                </c:pt>
                <c:pt idx="8">
                  <c:v>Outros</c:v>
                </c:pt>
              </c:strCache>
            </c:strRef>
          </c:cat>
          <c:val>
            <c:numRef>
              <c:f>Plan1!$B$2:$B$10</c:f>
              <c:numCache>
                <c:formatCode>General</c:formatCode>
                <c:ptCount val="9"/>
                <c:pt idx="0">
                  <c:v>63050663</c:v>
                </c:pt>
                <c:pt idx="1">
                  <c:v>21983797</c:v>
                </c:pt>
                <c:pt idx="2">
                  <c:v>21694288</c:v>
                </c:pt>
                <c:pt idx="3">
                  <c:v>91995042</c:v>
                </c:pt>
                <c:pt idx="4">
                  <c:v>6726637</c:v>
                </c:pt>
                <c:pt idx="6">
                  <c:v>21131662</c:v>
                </c:pt>
                <c:pt idx="8">
                  <c:v>9259603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6">
                <a:lumMod val="75000"/>
              </a:schemeClr>
            </a:solidFill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500" smtClean="0"/>
                      <a:t>5.833.684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500" smtClean="0"/>
                      <a:t>8.476.572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500" b="1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'[Gráficos - Apresentação LOA 2022.xlsx]Plan1'!$C$66:$C$67</c:f>
              <c:strCache>
                <c:ptCount val="2"/>
                <c:pt idx="0">
                  <c:v>LOA 2021</c:v>
                </c:pt>
                <c:pt idx="1">
                  <c:v>LOA 2022</c:v>
                </c:pt>
              </c:strCache>
            </c:strRef>
          </c:cat>
          <c:val>
            <c:numRef>
              <c:f>'[Gráficos - Apresentação LOA 2022.xlsx]Plan1'!$D$66:$D$67</c:f>
              <c:numCache>
                <c:formatCode>General</c:formatCode>
                <c:ptCount val="2"/>
                <c:pt idx="0">
                  <c:v>5833684</c:v>
                </c:pt>
                <c:pt idx="1">
                  <c:v>8476572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1045888"/>
        <c:axId val="272214848"/>
      </c:barChart>
      <c:catAx>
        <c:axId val="1310458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500" b="1"/>
            </a:pPr>
            <a:endParaRPr lang="pt-BR"/>
          </a:p>
        </c:txPr>
        <c:crossAx val="272214848"/>
        <c:crosses val="autoZero"/>
        <c:auto val="1"/>
        <c:lblAlgn val="ctr"/>
        <c:lblOffset val="100"/>
        <c:noMultiLvlLbl val="0"/>
      </c:catAx>
      <c:valAx>
        <c:axId val="272214848"/>
        <c:scaling>
          <c:orientation val="minMax"/>
          <c:max val="8600000"/>
          <c:min val="5100000"/>
        </c:scaling>
        <c:delete val="1"/>
        <c:axPos val="l"/>
        <c:numFmt formatCode="General" sourceLinked="1"/>
        <c:majorTickMark val="out"/>
        <c:minorTickMark val="none"/>
        <c:tickLblPos val="nextTo"/>
        <c:crossAx val="13104588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6">
                <a:lumMod val="75000"/>
              </a:schemeClr>
            </a:solidFill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800" smtClean="0"/>
                      <a:t>152.862.324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800" smtClean="0"/>
                      <a:t>63.101.501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'[Gráficos - Apresentação LOA 2022.xlsx]Plan1'!$C$88:$C$89</c:f>
              <c:strCache>
                <c:ptCount val="2"/>
                <c:pt idx="0">
                  <c:v>LOA 2021</c:v>
                </c:pt>
                <c:pt idx="1">
                  <c:v>LOA 2022</c:v>
                </c:pt>
              </c:strCache>
            </c:strRef>
          </c:cat>
          <c:val>
            <c:numRef>
              <c:f>'[Gráficos - Apresentação LOA 2022.xlsx]Plan1'!$D$88:$D$89</c:f>
              <c:numCache>
                <c:formatCode>General</c:formatCode>
                <c:ptCount val="2"/>
                <c:pt idx="0">
                  <c:v>152862324</c:v>
                </c:pt>
                <c:pt idx="1">
                  <c:v>63101501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3703680"/>
        <c:axId val="272219456"/>
      </c:barChart>
      <c:catAx>
        <c:axId val="1337036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500" b="1"/>
            </a:pPr>
            <a:endParaRPr lang="pt-BR"/>
          </a:p>
        </c:txPr>
        <c:crossAx val="272219456"/>
        <c:crosses val="autoZero"/>
        <c:auto val="1"/>
        <c:lblAlgn val="ctr"/>
        <c:lblOffset val="100"/>
        <c:noMultiLvlLbl val="0"/>
      </c:catAx>
      <c:valAx>
        <c:axId val="272219456"/>
        <c:scaling>
          <c:orientation val="minMax"/>
          <c:max val="160000000"/>
          <c:min val="55000000"/>
        </c:scaling>
        <c:delete val="1"/>
        <c:axPos val="l"/>
        <c:numFmt formatCode="General" sourceLinked="1"/>
        <c:majorTickMark val="out"/>
        <c:minorTickMark val="none"/>
        <c:tickLblPos val="nextTo"/>
        <c:crossAx val="133703680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  <c:userShapes r:id="rId3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6">
                <a:lumMod val="75000"/>
              </a:schemeClr>
            </a:solidFill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800" smtClean="0"/>
                      <a:t>28.073.668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800" smtClean="0"/>
                      <a:t>31.512.062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'[Gráficos - Apresentação LOA 2022.xlsx]Plan1'!$C$110:$C$111</c:f>
              <c:strCache>
                <c:ptCount val="2"/>
                <c:pt idx="0">
                  <c:v>LOA 2021</c:v>
                </c:pt>
                <c:pt idx="1">
                  <c:v>LOA 2022</c:v>
                </c:pt>
              </c:strCache>
            </c:strRef>
          </c:cat>
          <c:val>
            <c:numRef>
              <c:f>'[Gráficos - Apresentação LOA 2022.xlsx]Plan1'!$D$110:$D$111</c:f>
              <c:numCache>
                <c:formatCode>General</c:formatCode>
                <c:ptCount val="2"/>
                <c:pt idx="0">
                  <c:v>28073668</c:v>
                </c:pt>
                <c:pt idx="1">
                  <c:v>31512062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3709312"/>
        <c:axId val="335279744"/>
      </c:barChart>
      <c:catAx>
        <c:axId val="1337093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500" b="1"/>
            </a:pPr>
            <a:endParaRPr lang="pt-BR"/>
          </a:p>
        </c:txPr>
        <c:crossAx val="335279744"/>
        <c:crosses val="autoZero"/>
        <c:auto val="1"/>
        <c:lblAlgn val="ctr"/>
        <c:lblOffset val="100"/>
        <c:noMultiLvlLbl val="0"/>
      </c:catAx>
      <c:valAx>
        <c:axId val="335279744"/>
        <c:scaling>
          <c:orientation val="minMax"/>
          <c:max val="32000000"/>
          <c:min val="26500000"/>
        </c:scaling>
        <c:delete val="1"/>
        <c:axPos val="l"/>
        <c:numFmt formatCode="General" sourceLinked="1"/>
        <c:majorTickMark val="out"/>
        <c:minorTickMark val="none"/>
        <c:tickLblPos val="nextTo"/>
        <c:crossAx val="1337093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6">
                <a:lumMod val="75000"/>
              </a:schemeClr>
            </a:solidFill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800" smtClean="0"/>
                      <a:t>68.833.896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800" smtClean="0"/>
                      <a:t>94.740.753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'[Gráficos - Apresentação LOA 2022.xlsx]Plan1'!$M$66:$M$67</c:f>
              <c:strCache>
                <c:ptCount val="2"/>
                <c:pt idx="0">
                  <c:v>LOA 2021</c:v>
                </c:pt>
                <c:pt idx="1">
                  <c:v>LOA 2022</c:v>
                </c:pt>
              </c:strCache>
            </c:strRef>
          </c:cat>
          <c:val>
            <c:numRef>
              <c:f>'[Gráficos - Apresentação LOA 2022.xlsx]Plan1'!$N$66:$N$67</c:f>
              <c:numCache>
                <c:formatCode>General</c:formatCode>
                <c:ptCount val="2"/>
                <c:pt idx="0">
                  <c:v>68833896</c:v>
                </c:pt>
                <c:pt idx="1">
                  <c:v>94740753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3977600"/>
        <c:axId val="439153728"/>
      </c:barChart>
      <c:catAx>
        <c:axId val="1339776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500" b="1"/>
            </a:pPr>
            <a:endParaRPr lang="pt-BR"/>
          </a:p>
        </c:txPr>
        <c:crossAx val="439153728"/>
        <c:crosses val="autoZero"/>
        <c:auto val="1"/>
        <c:lblAlgn val="ctr"/>
        <c:lblOffset val="100"/>
        <c:noMultiLvlLbl val="0"/>
      </c:catAx>
      <c:valAx>
        <c:axId val="439153728"/>
        <c:scaling>
          <c:orientation val="minMax"/>
          <c:max val="96000000"/>
          <c:min val="60000000"/>
        </c:scaling>
        <c:delete val="1"/>
        <c:axPos val="l"/>
        <c:numFmt formatCode="General" sourceLinked="1"/>
        <c:majorTickMark val="out"/>
        <c:minorTickMark val="none"/>
        <c:tickLblPos val="nextTo"/>
        <c:crossAx val="13397760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6">
                <a:lumMod val="75000"/>
              </a:schemeClr>
            </a:solidFill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800" smtClean="0"/>
                      <a:t>6.098.986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800" smtClean="0"/>
                      <a:t>6.513.655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'[Gráficos - Apresentação LOA 2022.xlsx]Plan1'!$M$88:$M$89</c:f>
              <c:strCache>
                <c:ptCount val="2"/>
                <c:pt idx="0">
                  <c:v>LOA 2021</c:v>
                </c:pt>
                <c:pt idx="1">
                  <c:v>LOA 2022</c:v>
                </c:pt>
              </c:strCache>
            </c:strRef>
          </c:cat>
          <c:val>
            <c:numRef>
              <c:f>'[Gráficos - Apresentação LOA 2022.xlsx]Plan1'!$N$88:$N$89</c:f>
              <c:numCache>
                <c:formatCode>General</c:formatCode>
                <c:ptCount val="2"/>
                <c:pt idx="0">
                  <c:v>6098986</c:v>
                </c:pt>
                <c:pt idx="1">
                  <c:v>6513655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3991936"/>
        <c:axId val="439156032"/>
      </c:barChart>
      <c:catAx>
        <c:axId val="1339919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500" b="1"/>
            </a:pPr>
            <a:endParaRPr lang="pt-BR"/>
          </a:p>
        </c:txPr>
        <c:crossAx val="439156032"/>
        <c:crosses val="autoZero"/>
        <c:auto val="1"/>
        <c:lblAlgn val="ctr"/>
        <c:lblOffset val="100"/>
        <c:noMultiLvlLbl val="0"/>
      </c:catAx>
      <c:valAx>
        <c:axId val="439156032"/>
        <c:scaling>
          <c:orientation val="minMax"/>
          <c:max val="6600000"/>
          <c:min val="5800000"/>
        </c:scaling>
        <c:delete val="1"/>
        <c:axPos val="l"/>
        <c:numFmt formatCode="General" sourceLinked="1"/>
        <c:majorTickMark val="out"/>
        <c:minorTickMark val="none"/>
        <c:tickLblPos val="nextTo"/>
        <c:crossAx val="13399193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6">
                <a:lumMod val="75000"/>
              </a:schemeClr>
            </a:solidFill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800" smtClean="0"/>
                      <a:t>181.256.077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800" smtClean="0"/>
                      <a:t>165.555.000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'[Gráficos - Apresentação LOA 2022.xlsx]Plan1'!$M$110:$M$111</c:f>
              <c:strCache>
                <c:ptCount val="2"/>
                <c:pt idx="0">
                  <c:v>LOA 2021</c:v>
                </c:pt>
                <c:pt idx="1">
                  <c:v>LOA 2022</c:v>
                </c:pt>
              </c:strCache>
            </c:strRef>
          </c:cat>
          <c:val>
            <c:numRef>
              <c:f>'[Gráficos - Apresentação LOA 2022.xlsx]Plan1'!$N$110:$N$111</c:f>
              <c:numCache>
                <c:formatCode>General</c:formatCode>
                <c:ptCount val="2"/>
                <c:pt idx="0">
                  <c:v>181256077</c:v>
                </c:pt>
                <c:pt idx="1">
                  <c:v>165555000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4014976"/>
        <c:axId val="256493248"/>
      </c:barChart>
      <c:catAx>
        <c:axId val="1340149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pt-BR"/>
          </a:p>
        </c:txPr>
        <c:crossAx val="256493248"/>
        <c:crosses val="autoZero"/>
        <c:auto val="1"/>
        <c:lblAlgn val="ctr"/>
        <c:lblOffset val="100"/>
        <c:noMultiLvlLbl val="0"/>
      </c:catAx>
      <c:valAx>
        <c:axId val="256493248"/>
        <c:scaling>
          <c:orientation val="minMax"/>
          <c:min val="155000000"/>
        </c:scaling>
        <c:delete val="1"/>
        <c:axPos val="l"/>
        <c:numFmt formatCode="General" sourceLinked="1"/>
        <c:majorTickMark val="out"/>
        <c:minorTickMark val="none"/>
        <c:tickLblPos val="nextTo"/>
        <c:crossAx val="13401497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6">
                <a:lumMod val="75000"/>
              </a:schemeClr>
            </a:solidFill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800" smtClean="0"/>
                      <a:t>181.256.077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800" smtClean="0"/>
                      <a:t>165.555.000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'[Gráficos - Apresentação LOA 2022.xlsx]Plan1'!$M$110:$M$111</c:f>
              <c:strCache>
                <c:ptCount val="2"/>
                <c:pt idx="0">
                  <c:v>LOA 2021</c:v>
                </c:pt>
                <c:pt idx="1">
                  <c:v>LOA 2022</c:v>
                </c:pt>
              </c:strCache>
            </c:strRef>
          </c:cat>
          <c:val>
            <c:numRef>
              <c:f>'[Gráficos - Apresentação LOA 2022.xlsx]Plan1'!$N$110:$N$111</c:f>
              <c:numCache>
                <c:formatCode>General</c:formatCode>
                <c:ptCount val="2"/>
                <c:pt idx="0">
                  <c:v>181256077</c:v>
                </c:pt>
                <c:pt idx="1">
                  <c:v>165555000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4046208"/>
        <c:axId val="256495552"/>
      </c:barChart>
      <c:catAx>
        <c:axId val="1340462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500" b="1"/>
            </a:pPr>
            <a:endParaRPr lang="pt-BR"/>
          </a:p>
        </c:txPr>
        <c:crossAx val="256495552"/>
        <c:crosses val="autoZero"/>
        <c:auto val="1"/>
        <c:lblAlgn val="ctr"/>
        <c:lblOffset val="100"/>
        <c:noMultiLvlLbl val="0"/>
      </c:catAx>
      <c:valAx>
        <c:axId val="256495552"/>
        <c:scaling>
          <c:orientation val="minMax"/>
          <c:min val="155000000"/>
        </c:scaling>
        <c:delete val="1"/>
        <c:axPos val="l"/>
        <c:numFmt formatCode="General" sourceLinked="1"/>
        <c:majorTickMark val="out"/>
        <c:minorTickMark val="none"/>
        <c:tickLblPos val="nextTo"/>
        <c:crossAx val="13404620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6">
                <a:lumMod val="75000"/>
              </a:schemeClr>
            </a:solidFill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800" smtClean="0"/>
                      <a:t>16.138.122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800" smtClean="0"/>
                      <a:t>122.674.477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'[Gráficos - Apresentação LOA 2022.xlsx]Plan1'!$M$131:$M$132</c:f>
              <c:strCache>
                <c:ptCount val="2"/>
                <c:pt idx="0">
                  <c:v>LOA 2021</c:v>
                </c:pt>
                <c:pt idx="1">
                  <c:v>LOA 2022</c:v>
                </c:pt>
              </c:strCache>
            </c:strRef>
          </c:cat>
          <c:val>
            <c:numRef>
              <c:f>'[Gráficos - Apresentação LOA 2022.xlsx]Plan1'!$N$131:$N$132</c:f>
              <c:numCache>
                <c:formatCode>General</c:formatCode>
                <c:ptCount val="2"/>
                <c:pt idx="0">
                  <c:v>16138122</c:v>
                </c:pt>
                <c:pt idx="1">
                  <c:v>122674477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4064640"/>
        <c:axId val="256497280"/>
      </c:barChart>
      <c:catAx>
        <c:axId val="1340646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500" b="1"/>
            </a:pPr>
            <a:endParaRPr lang="pt-BR"/>
          </a:p>
        </c:txPr>
        <c:crossAx val="256497280"/>
        <c:crosses val="autoZero"/>
        <c:auto val="1"/>
        <c:lblAlgn val="ctr"/>
        <c:lblOffset val="100"/>
        <c:noMultiLvlLbl val="0"/>
      </c:catAx>
      <c:valAx>
        <c:axId val="256497280"/>
        <c:scaling>
          <c:orientation val="minMax"/>
          <c:max val="140000000"/>
          <c:min val="12500000"/>
        </c:scaling>
        <c:delete val="1"/>
        <c:axPos val="l"/>
        <c:numFmt formatCode="General" sourceLinked="1"/>
        <c:majorTickMark val="out"/>
        <c:minorTickMark val="none"/>
        <c:tickLblPos val="nextTo"/>
        <c:crossAx val="13406464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9140847846969014E-2"/>
          <c:y val="8.8367403621819801E-2"/>
          <c:w val="0.83847522245642514"/>
          <c:h val="0.82326519275636045"/>
        </c:manualLayout>
      </c:layout>
      <c:pie3D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Colunas1</c:v>
                </c:pt>
              </c:strCache>
            </c:strRef>
          </c:tx>
          <c:dLbls>
            <c:dLbl>
              <c:idx val="0"/>
              <c:layout>
                <c:manualLayout>
                  <c:x val="3.5823367219254158E-2"/>
                  <c:y val="-9.8742547124393593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IPTU: 63.050.663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"/>
                  <c:y val="9.2458615709365546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IRRF:</a:t>
                    </a:r>
                    <a:r>
                      <a:rPr lang="en-US" b="1" baseline="0" dirty="0" smtClean="0"/>
                      <a:t> </a:t>
                    </a:r>
                    <a:r>
                      <a:rPr lang="en-US" b="1" dirty="0" smtClean="0"/>
                      <a:t>21.983.797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5.0052107381469556E-2"/>
                  <c:y val="8.0377365477909857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ITBI: 21.694.288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9.5628287431950579E-2"/>
                  <c:y val="0.17197607673221493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ISS:</a:t>
                    </a:r>
                    <a:r>
                      <a:rPr lang="en-US" b="1" baseline="0" dirty="0" smtClean="0"/>
                      <a:t> </a:t>
                    </a:r>
                    <a:r>
                      <a:rPr lang="en-US" b="1" dirty="0" smtClean="0"/>
                      <a:t>91.995.042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5.8357914177861604E-2"/>
                  <c:y val="1.4599859274895382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err="1" smtClean="0"/>
                      <a:t>Taxas</a:t>
                    </a:r>
                    <a:r>
                      <a:rPr lang="en-US" b="1" dirty="0" smtClean="0"/>
                      <a:t>:</a:t>
                    </a:r>
                    <a:r>
                      <a:rPr lang="en-US" b="1" baseline="0" dirty="0" smtClean="0"/>
                      <a:t> </a:t>
                    </a:r>
                    <a:r>
                      <a:rPr lang="en-US" b="1" dirty="0" smtClean="0"/>
                      <a:t>6.726.637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6.1332453460238641E-2"/>
                  <c:y val="-0.13181961263563308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Patrimonial:</a:t>
                    </a:r>
                    <a:r>
                      <a:rPr lang="en-US" b="1" baseline="0" dirty="0" smtClean="0"/>
                      <a:t> </a:t>
                    </a:r>
                    <a:r>
                      <a:rPr lang="en-US" b="1" dirty="0" smtClean="0"/>
                      <a:t>1.279.298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4.6866968521703391E-2"/>
                  <c:y val="-7.1713513313335558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err="1" smtClean="0"/>
                      <a:t>Dívida</a:t>
                    </a:r>
                    <a:r>
                      <a:rPr lang="en-US" b="1" baseline="0" dirty="0" smtClean="0"/>
                      <a:t> </a:t>
                    </a:r>
                    <a:r>
                      <a:rPr lang="en-US" b="1" baseline="0" dirty="0" err="1" smtClean="0"/>
                      <a:t>Ativa</a:t>
                    </a:r>
                    <a:r>
                      <a:rPr lang="en-US" b="1" baseline="0" dirty="0" smtClean="0"/>
                      <a:t>: </a:t>
                    </a:r>
                    <a:r>
                      <a:rPr lang="en-US" b="1" dirty="0" smtClean="0"/>
                      <a:t>21.131.662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5.2656757461970502E-2"/>
                  <c:y val="-4.6475151043245878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Outros: 9.259.603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25400">
                  <a:solidFill>
                    <a:schemeClr val="accent6"/>
                  </a:solidFill>
                </a:ln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Plan1!$A$2:$A$12</c:f>
              <c:strCache>
                <c:ptCount val="10"/>
                <c:pt idx="0">
                  <c:v>FPM Mensal</c:v>
                </c:pt>
                <c:pt idx="1">
                  <c:v>FPM 1%</c:v>
                </c:pt>
                <c:pt idx="2">
                  <c:v>ITR</c:v>
                </c:pt>
                <c:pt idx="3">
                  <c:v>Rec. Hídricos</c:v>
                </c:pt>
                <c:pt idx="4">
                  <c:v>Rec. Minerais</c:v>
                </c:pt>
                <c:pt idx="5">
                  <c:v>FEP</c:v>
                </c:pt>
                <c:pt idx="6">
                  <c:v>ICMS</c:v>
                </c:pt>
                <c:pt idx="7">
                  <c:v>IPVA</c:v>
                </c:pt>
                <c:pt idx="8">
                  <c:v>ITBI</c:v>
                </c:pt>
                <c:pt idx="9">
                  <c:v>Royalties</c:v>
                </c:pt>
              </c:strCache>
            </c:strRef>
          </c:cat>
          <c:val>
            <c:numRef>
              <c:f>Plan1!$B$2:$B$12</c:f>
              <c:numCache>
                <c:formatCode>General</c:formatCode>
                <c:ptCount val="11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0762388771787444E-2"/>
          <c:y val="8.8367403621819801E-2"/>
          <c:w val="0.83847522245642514"/>
          <c:h val="0.82326519275636045"/>
        </c:manualLayout>
      </c:layout>
      <c:pie3D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Previsão de Receitas</c:v>
                </c:pt>
              </c:strCache>
            </c:strRef>
          </c:tx>
          <c:dPt>
            <c:idx val="0"/>
            <c:bubble3D val="0"/>
            <c:explosion val="8"/>
            <c:spPr>
              <a:solidFill>
                <a:schemeClr val="tx1"/>
              </a:solidFill>
            </c:spPr>
          </c:dPt>
          <c:dPt>
            <c:idx val="1"/>
            <c:bubble3D val="0"/>
            <c:explosion val="7"/>
            <c:spPr>
              <a:solidFill>
                <a:schemeClr val="accent3">
                  <a:lumMod val="75000"/>
                </a:schemeClr>
              </a:solidFill>
            </c:spPr>
          </c:dPt>
          <c:dPt>
            <c:idx val="6"/>
            <c:bubble3D val="0"/>
            <c:explosion val="22"/>
            <c:spPr>
              <a:solidFill>
                <a:schemeClr val="accent6"/>
              </a:solidFill>
            </c:spPr>
          </c:dPt>
          <c:dPt>
            <c:idx val="7"/>
            <c:bubble3D val="0"/>
            <c:explosion val="10"/>
            <c:spPr>
              <a:solidFill>
                <a:schemeClr val="accent5">
                  <a:lumMod val="40000"/>
                  <a:lumOff val="60000"/>
                </a:schemeClr>
              </a:solidFill>
            </c:spPr>
          </c:dPt>
          <c:dPt>
            <c:idx val="8"/>
            <c:bubble3D val="0"/>
            <c:explosion val="16"/>
            <c:spPr>
              <a:solidFill>
                <a:srgbClr val="FFFF00"/>
              </a:solidFill>
            </c:spPr>
          </c:dPt>
          <c:dPt>
            <c:idx val="9"/>
            <c:bubble3D val="0"/>
            <c:explosion val="13"/>
            <c:spPr>
              <a:solidFill>
                <a:schemeClr val="accent2"/>
              </a:solidFill>
            </c:spPr>
          </c:dPt>
          <c:dLbls>
            <c:dLbl>
              <c:idx val="0"/>
              <c:layout>
                <c:manualLayout>
                  <c:x val="4.8629808559624267E-2"/>
                  <c:y val="-7.7521756841832393E-2"/>
                </c:manualLayout>
              </c:layout>
              <c:tx>
                <c:rich>
                  <a:bodyPr/>
                  <a:lstStyle/>
                  <a:p>
                    <a:r>
                      <a:rPr lang="en-US" sz="2000" smtClean="0"/>
                      <a:t>FPM Mensal: 84.533.611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4.2317181003735105E-2"/>
                  <c:y val="-3.6658334259156392E-2"/>
                </c:manualLayout>
              </c:layout>
              <c:tx>
                <c:rich>
                  <a:bodyPr/>
                  <a:lstStyle/>
                  <a:p>
                    <a:r>
                      <a:rPr lang="en-US" sz="2000" dirty="0" smtClean="0"/>
                      <a:t>FPM 1%: 8.439.104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z="2000" smtClean="0"/>
                      <a:t>236.210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0"/>
                  <c:y val="-3.5335333111135799E-2"/>
                </c:manualLayout>
              </c:layout>
              <c:tx>
                <c:rich>
                  <a:bodyPr/>
                  <a:lstStyle/>
                  <a:p>
                    <a:r>
                      <a:rPr lang="en-US" sz="2000" smtClean="0"/>
                      <a:t>FEP:1.905.805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6.9918406063176203E-2"/>
                  <c:y val="3.5130541050994335E-2"/>
                </c:manualLayout>
              </c:layout>
              <c:tx>
                <c:rich>
                  <a:bodyPr/>
                  <a:lstStyle/>
                  <a:p>
                    <a:r>
                      <a:rPr lang="en-US" sz="2000" smtClean="0"/>
                      <a:t>ICMS:</a:t>
                    </a:r>
                    <a:r>
                      <a:rPr lang="en-US" sz="2000" baseline="0" smtClean="0"/>
                      <a:t> </a:t>
                    </a:r>
                    <a:r>
                      <a:rPr lang="en-US" sz="2000" smtClean="0"/>
                      <a:t>316.837.502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0.18607420425779794"/>
                  <c:y val="-3.8306854793911785E-2"/>
                </c:manualLayout>
              </c:layout>
              <c:tx>
                <c:rich>
                  <a:bodyPr/>
                  <a:lstStyle/>
                  <a:p>
                    <a:r>
                      <a:rPr lang="en-US" sz="2000" dirty="0" smtClean="0"/>
                      <a:t>IPVA: 40.076.023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7.508142922207052E-2"/>
                  <c:y val="-7.9883901788690148E-2"/>
                </c:manualLayout>
              </c:layout>
              <c:tx>
                <c:rich>
                  <a:bodyPr/>
                  <a:lstStyle/>
                  <a:p>
                    <a:r>
                      <a:rPr lang="en-US" sz="2000" smtClean="0"/>
                      <a:t>IPI: 2.338.581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9.5963861060229652E-2"/>
                  <c:y val="-4.5844720956930714E-2"/>
                </c:manualLayout>
              </c:layout>
              <c:tx>
                <c:rich>
                  <a:bodyPr/>
                  <a:lstStyle/>
                  <a:p>
                    <a:r>
                      <a:rPr lang="en-US" sz="2000" smtClean="0"/>
                      <a:t>Royalties:</a:t>
                    </a:r>
                    <a:r>
                      <a:rPr lang="en-US" sz="2000" baseline="0" smtClean="0"/>
                      <a:t> </a:t>
                    </a:r>
                    <a:r>
                      <a:rPr lang="en-US" sz="2000" smtClean="0"/>
                      <a:t>3.265.821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25400">
                  <a:solidFill>
                    <a:schemeClr val="accent6"/>
                  </a:solidFill>
                </a:ln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Plan1!$A$2:$A$11</c:f>
              <c:strCache>
                <c:ptCount val="10"/>
                <c:pt idx="0">
                  <c:v>FPM Mensal</c:v>
                </c:pt>
                <c:pt idx="1">
                  <c:v>FPM 1%</c:v>
                </c:pt>
                <c:pt idx="6">
                  <c:v>ICMS</c:v>
                </c:pt>
                <c:pt idx="7">
                  <c:v>IPVA</c:v>
                </c:pt>
                <c:pt idx="8">
                  <c:v>IPI</c:v>
                </c:pt>
                <c:pt idx="9">
                  <c:v>Roylaties</c:v>
                </c:pt>
              </c:strCache>
            </c:strRef>
          </c:cat>
          <c:val>
            <c:numRef>
              <c:f>Plan1!$B$2:$B$11</c:f>
              <c:numCache>
                <c:formatCode>General</c:formatCode>
                <c:ptCount val="10"/>
                <c:pt idx="0">
                  <c:v>84533611</c:v>
                </c:pt>
                <c:pt idx="1">
                  <c:v>8439104</c:v>
                </c:pt>
                <c:pt idx="6">
                  <c:v>316837502</c:v>
                </c:pt>
                <c:pt idx="7">
                  <c:v>40076023</c:v>
                </c:pt>
                <c:pt idx="8">
                  <c:v>2338581</c:v>
                </c:pt>
                <c:pt idx="9">
                  <c:v>3265821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 b="1"/>
      </a:pPr>
      <a:endParaRPr lang="pt-B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0582010582010581E-2"/>
          <c:y val="8.6369770580296892E-2"/>
          <c:w val="0.94179894179894175"/>
          <c:h val="0.78533456597277562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6">
                <a:lumMod val="75000"/>
              </a:schemeClr>
            </a:solidFill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800" dirty="0" smtClean="0"/>
                      <a:t>242.625.095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5.2910052910052907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sz="1800" dirty="0" smtClean="0"/>
                      <a:t>266.064.063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'[Gráficos - Apresentação LOA 2022.xlsx]Plan1'!$C$4:$C$5</c:f>
              <c:strCache>
                <c:ptCount val="2"/>
                <c:pt idx="0">
                  <c:v>LOA 2021</c:v>
                </c:pt>
                <c:pt idx="1">
                  <c:v>LOA 2022</c:v>
                </c:pt>
              </c:strCache>
            </c:strRef>
          </c:cat>
          <c:val>
            <c:numRef>
              <c:f>'[Gráficos - Apresentação LOA 2022.xlsx]Plan1'!$D$4:$D$5</c:f>
              <c:numCache>
                <c:formatCode>General</c:formatCode>
                <c:ptCount val="2"/>
                <c:pt idx="0">
                  <c:v>242625095.16999999</c:v>
                </c:pt>
                <c:pt idx="1">
                  <c:v>266064063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7300096"/>
        <c:axId val="186992320"/>
      </c:barChart>
      <c:catAx>
        <c:axId val="473000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500" b="1"/>
            </a:pPr>
            <a:endParaRPr lang="pt-BR"/>
          </a:p>
        </c:txPr>
        <c:crossAx val="186992320"/>
        <c:crosses val="autoZero"/>
        <c:auto val="1"/>
        <c:lblAlgn val="ctr"/>
        <c:lblOffset val="100"/>
        <c:noMultiLvlLbl val="0"/>
      </c:catAx>
      <c:valAx>
        <c:axId val="186992320"/>
        <c:scaling>
          <c:orientation val="minMax"/>
          <c:max val="268000000"/>
          <c:min val="234000000"/>
        </c:scaling>
        <c:delete val="1"/>
        <c:axPos val="l"/>
        <c:numFmt formatCode="General" sourceLinked="1"/>
        <c:majorTickMark val="out"/>
        <c:minorTickMark val="none"/>
        <c:tickLblPos val="nextTo"/>
        <c:crossAx val="4730009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6">
                <a:lumMod val="75000"/>
              </a:schemeClr>
            </a:solidFill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 sz="1800" b="1"/>
                    </a:pPr>
                    <a:r>
                      <a:rPr lang="en-US" sz="1800" b="1" dirty="0" smtClean="0"/>
                      <a:t> 226.085.846</a:t>
                    </a:r>
                    <a:endParaRPr lang="en-US" sz="1200" b="1" dirty="0"/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pPr algn="ctr">
                      <a:defRPr lang="en-US" sz="1800" b="0" i="0" u="none" strike="noStrike" kern="1200" baseline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800" b="1" i="0" u="none" strike="noStrike" kern="1200" baseline="0" dirty="0" smtClean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rPr>
                      <a:t> 245.933.727</a:t>
                    </a:r>
                    <a:endParaRPr lang="en-US" sz="1200" b="1" i="0" u="none" strike="noStrike" kern="1200" baseline="0" dirty="0">
                      <a:solidFill>
                        <a:prstClr val="black"/>
                      </a:solidFill>
                      <a:latin typeface="+mn-lt"/>
                      <a:ea typeface="+mn-ea"/>
                      <a:cs typeface="+mn-cs"/>
                    </a:endParaRP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'[Gráficos - Apresentação LOA 2022.xlsx]Plan1'!$C$14:$C$15</c:f>
              <c:strCache>
                <c:ptCount val="2"/>
                <c:pt idx="0">
                  <c:v>LOA 2021</c:v>
                </c:pt>
                <c:pt idx="1">
                  <c:v>LOA 2022</c:v>
                </c:pt>
              </c:strCache>
            </c:strRef>
          </c:cat>
          <c:val>
            <c:numRef>
              <c:f>'[Gráficos - Apresentação LOA 2022.xlsx]Plan1'!$D$14:$D$15</c:f>
              <c:numCache>
                <c:formatCode>General</c:formatCode>
                <c:ptCount val="2"/>
                <c:pt idx="0">
                  <c:v>226085846</c:v>
                </c:pt>
                <c:pt idx="1">
                  <c:v>245933727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7314432"/>
        <c:axId val="186995200"/>
      </c:barChart>
      <c:catAx>
        <c:axId val="473144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500" b="1"/>
            </a:pPr>
            <a:endParaRPr lang="pt-BR"/>
          </a:p>
        </c:txPr>
        <c:crossAx val="186995200"/>
        <c:crosses val="autoZero"/>
        <c:auto val="1"/>
        <c:lblAlgn val="ctr"/>
        <c:lblOffset val="100"/>
        <c:noMultiLvlLbl val="0"/>
      </c:catAx>
      <c:valAx>
        <c:axId val="186995200"/>
        <c:scaling>
          <c:orientation val="minMax"/>
          <c:max val="249000000"/>
          <c:min val="220000000"/>
        </c:scaling>
        <c:delete val="1"/>
        <c:axPos val="l"/>
        <c:numFmt formatCode="General" sourceLinked="1"/>
        <c:majorTickMark val="out"/>
        <c:minorTickMark val="none"/>
        <c:tickLblPos val="nextTo"/>
        <c:crossAx val="4731443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0555555555555555E-2"/>
          <c:y val="5.5555555555555552E-2"/>
          <c:w val="0.93888888888888888"/>
          <c:h val="0.8158945756780402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6">
                <a:lumMod val="75000"/>
              </a:schemeClr>
            </a:solidFill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800" dirty="0" smtClean="0"/>
                      <a:t> 28.183.884</a:t>
                    </a:r>
                    <a:endParaRPr lang="en-US" sz="12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sz="1800" dirty="0" smtClean="0"/>
                      <a:t> 33.342.338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'[Gráficos - Apresentação LOA 2022.xlsx]Plan1'!$C$21:$C$22</c:f>
              <c:strCache>
                <c:ptCount val="2"/>
                <c:pt idx="0">
                  <c:v>LOA 2021</c:v>
                </c:pt>
                <c:pt idx="1">
                  <c:v>LOA 2022</c:v>
                </c:pt>
              </c:strCache>
            </c:strRef>
          </c:cat>
          <c:val>
            <c:numRef>
              <c:f>'[Gráficos - Apresentação LOA 2022.xlsx]Plan1'!$D$21:$D$22</c:f>
              <c:numCache>
                <c:formatCode>General</c:formatCode>
                <c:ptCount val="2"/>
                <c:pt idx="0">
                  <c:v>28183884</c:v>
                </c:pt>
                <c:pt idx="1">
                  <c:v>33342338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1014144"/>
        <c:axId val="206930496"/>
      </c:barChart>
      <c:catAx>
        <c:axId val="1310141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500" b="1"/>
            </a:pPr>
            <a:endParaRPr lang="pt-BR"/>
          </a:p>
        </c:txPr>
        <c:crossAx val="206930496"/>
        <c:crosses val="autoZero"/>
        <c:auto val="1"/>
        <c:lblAlgn val="ctr"/>
        <c:lblOffset val="100"/>
        <c:noMultiLvlLbl val="0"/>
      </c:catAx>
      <c:valAx>
        <c:axId val="206930496"/>
        <c:scaling>
          <c:orientation val="minMax"/>
          <c:max val="34000000"/>
          <c:min val="27700000"/>
        </c:scaling>
        <c:delete val="1"/>
        <c:axPos val="l"/>
        <c:numFmt formatCode="General" sourceLinked="1"/>
        <c:majorTickMark val="out"/>
        <c:minorTickMark val="none"/>
        <c:tickLblPos val="nextTo"/>
        <c:crossAx val="13101414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3888888888888888E-2"/>
          <c:y val="8.6720867208672087E-2"/>
          <c:w val="0.93888888888888888"/>
          <c:h val="0.78446194225721788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</c:spPr>
          </c:dPt>
          <c:dPt>
            <c:idx val="1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 sz="1800" b="1"/>
                    </a:pPr>
                    <a:r>
                      <a:rPr lang="en-US" sz="1800" dirty="0" smtClean="0"/>
                      <a:t> 19.438.074</a:t>
                    </a:r>
                    <a:endParaRPr lang="en-US" sz="1200" dirty="0"/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7777777777777779E-3"/>
                  <c:y val="-3.1052035141512179E-18"/>
                </c:manualLayout>
              </c:layout>
              <c:tx>
                <c:rich>
                  <a:bodyPr/>
                  <a:lstStyle/>
                  <a:p>
                    <a:pPr>
                      <a:defRPr sz="1800" b="1"/>
                    </a:pPr>
                    <a:r>
                      <a:rPr lang="en-US" sz="1800" dirty="0" smtClean="0"/>
                      <a:t>21.084.986</a:t>
                    </a:r>
                    <a:endParaRPr lang="en-US" sz="1200" dirty="0"/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'[Gráficos - Apresentação LOA 2022.xlsx]Plan1'!$M$4:$M$5</c:f>
              <c:strCache>
                <c:ptCount val="2"/>
                <c:pt idx="0">
                  <c:v>LOA 2021</c:v>
                </c:pt>
                <c:pt idx="1">
                  <c:v>LOA 2022</c:v>
                </c:pt>
              </c:strCache>
            </c:strRef>
          </c:cat>
          <c:val>
            <c:numRef>
              <c:f>'[Gráficos - Apresentação LOA 2022.xlsx]Plan1'!$N$4:$N$5</c:f>
              <c:numCache>
                <c:formatCode>General</c:formatCode>
                <c:ptCount val="2"/>
                <c:pt idx="0">
                  <c:v>19438074</c:v>
                </c:pt>
                <c:pt idx="1">
                  <c:v>21084986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1024384"/>
        <c:axId val="206932800"/>
      </c:barChart>
      <c:catAx>
        <c:axId val="1310243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500" b="1"/>
            </a:pPr>
            <a:endParaRPr lang="pt-BR"/>
          </a:p>
        </c:txPr>
        <c:crossAx val="206932800"/>
        <c:crosses val="autoZero"/>
        <c:auto val="1"/>
        <c:lblAlgn val="ctr"/>
        <c:lblOffset val="100"/>
        <c:noMultiLvlLbl val="0"/>
      </c:catAx>
      <c:valAx>
        <c:axId val="206932800"/>
        <c:scaling>
          <c:orientation val="minMax"/>
          <c:max val="21300000"/>
          <c:min val="18900000"/>
        </c:scaling>
        <c:delete val="1"/>
        <c:axPos val="l"/>
        <c:numFmt formatCode="General" sourceLinked="1"/>
        <c:majorTickMark val="out"/>
        <c:minorTickMark val="none"/>
        <c:tickLblPos val="nextTo"/>
        <c:crossAx val="13102438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</c:spPr>
          </c:dPt>
          <c:dPt>
            <c:idx val="1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 8.189.263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 7.373.930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'[Gráficos - Apresentação LOA 2022.xlsx]Plan1'!$M$24:$M$25</c:f>
              <c:strCache>
                <c:ptCount val="2"/>
                <c:pt idx="0">
                  <c:v>LOA 2021</c:v>
                </c:pt>
                <c:pt idx="1">
                  <c:v>LOA 2022</c:v>
                </c:pt>
              </c:strCache>
            </c:strRef>
          </c:cat>
          <c:val>
            <c:numRef>
              <c:f>'[Gráficos - Apresentação LOA 2022.xlsx]Plan1'!$N$24:$N$25</c:f>
              <c:numCache>
                <c:formatCode>General</c:formatCode>
                <c:ptCount val="2"/>
                <c:pt idx="0">
                  <c:v>8189263</c:v>
                </c:pt>
                <c:pt idx="1">
                  <c:v>7373930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1034624"/>
        <c:axId val="206935680"/>
      </c:barChart>
      <c:catAx>
        <c:axId val="1310346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500" b="1"/>
            </a:pPr>
            <a:endParaRPr lang="pt-BR"/>
          </a:p>
        </c:txPr>
        <c:crossAx val="206935680"/>
        <c:crosses val="autoZero"/>
        <c:auto val="1"/>
        <c:lblAlgn val="ctr"/>
        <c:lblOffset val="100"/>
        <c:noMultiLvlLbl val="0"/>
      </c:catAx>
      <c:valAx>
        <c:axId val="206935680"/>
        <c:scaling>
          <c:orientation val="minMax"/>
          <c:max val="8300000"/>
          <c:min val="7000000"/>
        </c:scaling>
        <c:delete val="1"/>
        <c:axPos val="l"/>
        <c:numFmt formatCode="General" sourceLinked="1"/>
        <c:majorTickMark val="out"/>
        <c:minorTickMark val="none"/>
        <c:tickLblPos val="nextTo"/>
        <c:crossAx val="13103462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6">
                <a:lumMod val="75000"/>
              </a:schemeClr>
            </a:solidFill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500" smtClean="0"/>
                      <a:t>5.038.000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500" smtClean="0"/>
                      <a:t>8.150.790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500" b="1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'[Gráficos - Apresentação LOA 2022.xlsx]Plan1'!$M$45:$M$46</c:f>
              <c:strCache>
                <c:ptCount val="2"/>
                <c:pt idx="0">
                  <c:v>LOA 2021</c:v>
                </c:pt>
                <c:pt idx="1">
                  <c:v>LOA 2022</c:v>
                </c:pt>
              </c:strCache>
            </c:strRef>
          </c:cat>
          <c:val>
            <c:numRef>
              <c:f>'[Gráficos - Apresentação LOA 2022.xlsx]Plan1'!$N$45:$N$46</c:f>
              <c:numCache>
                <c:formatCode>General</c:formatCode>
                <c:ptCount val="2"/>
                <c:pt idx="0">
                  <c:v>5038000</c:v>
                </c:pt>
                <c:pt idx="1">
                  <c:v>8150790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1045376"/>
        <c:axId val="219956352"/>
      </c:barChart>
      <c:catAx>
        <c:axId val="1310453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500" b="1"/>
            </a:pPr>
            <a:endParaRPr lang="pt-BR"/>
          </a:p>
        </c:txPr>
        <c:crossAx val="219956352"/>
        <c:crosses val="autoZero"/>
        <c:auto val="1"/>
        <c:lblAlgn val="ctr"/>
        <c:lblOffset val="100"/>
        <c:noMultiLvlLbl val="0"/>
      </c:catAx>
      <c:valAx>
        <c:axId val="219956352"/>
        <c:scaling>
          <c:orientation val="minMax"/>
          <c:max val="8500000"/>
          <c:min val="4800000"/>
        </c:scaling>
        <c:delete val="1"/>
        <c:axPos val="l"/>
        <c:numFmt formatCode="General" sourceLinked="1"/>
        <c:majorTickMark val="out"/>
        <c:minorTickMark val="none"/>
        <c:tickLblPos val="nextTo"/>
        <c:crossAx val="13104537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0.06079</cdr:x>
      <cdr:y>0.02953</cdr:y>
    </cdr:from>
    <cdr:to>
      <cdr:x>0.495</cdr:x>
      <cdr:y>0.15295</cdr:y>
    </cdr:to>
    <cdr:sp macro="" textlink="">
      <cdr:nvSpPr>
        <cdr:cNvPr id="2" name="CaixaDeTexto 9"/>
        <cdr:cNvSpPr txBox="1"/>
      </cdr:nvSpPr>
      <cdr:spPr>
        <a:xfrm xmlns:a="http://schemas.openxmlformats.org/drawingml/2006/main">
          <a:off x="242360" y="81006"/>
          <a:ext cx="1731096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pt-BR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pt-BR" sz="1600" b="1" dirty="0" smtClean="0"/>
            <a:t>FCJ</a:t>
          </a:r>
          <a:endParaRPr lang="pt-BR" sz="1600" b="1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0.45411</cdr:x>
      <cdr:y>0.1575</cdr:y>
    </cdr:from>
    <cdr:to>
      <cdr:x>0.66381</cdr:x>
      <cdr:y>0.55124</cdr:y>
    </cdr:to>
    <cdr:cxnSp macro="">
      <cdr:nvCxnSpPr>
        <cdr:cNvPr id="3" name="Conector de seta reta 2"/>
        <cdr:cNvCxnSpPr/>
      </cdr:nvCxnSpPr>
      <cdr:spPr>
        <a:xfrm xmlns:a="http://schemas.openxmlformats.org/drawingml/2006/main">
          <a:off x="2076210" y="432048"/>
          <a:ext cx="958718" cy="1080120"/>
        </a:xfrm>
        <a:prstGeom xmlns:a="http://schemas.openxmlformats.org/drawingml/2006/main" prst="straightConnector1">
          <a:avLst/>
        </a:prstGeom>
        <a:ln xmlns:a="http://schemas.openxmlformats.org/drawingml/2006/main" w="44450">
          <a:solidFill>
            <a:srgbClr val="FF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0.5424</cdr:x>
      <cdr:y>0.21</cdr:y>
    </cdr:from>
    <cdr:to>
      <cdr:x>0.71565</cdr:x>
      <cdr:y>0.315</cdr:y>
    </cdr:to>
    <cdr:sp macro="" textlink="">
      <cdr:nvSpPr>
        <cdr:cNvPr id="5" name="CaixaDeTexto 4"/>
        <cdr:cNvSpPr txBox="1"/>
      </cdr:nvSpPr>
      <cdr:spPr>
        <a:xfrm xmlns:a="http://schemas.openxmlformats.org/drawingml/2006/main">
          <a:off x="2479874" y="576064"/>
          <a:ext cx="792088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t-BR" sz="1800" b="1" dirty="0" smtClean="0">
              <a:solidFill>
                <a:srgbClr val="FF0000"/>
              </a:solidFill>
            </a:rPr>
            <a:t>58,7%</a:t>
          </a:r>
          <a:endParaRPr lang="pt-BR" sz="1800" b="1" dirty="0">
            <a:solidFill>
              <a:srgbClr val="FF0000"/>
            </a:soli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0.3947</cdr:x>
      <cdr:y>0.21</cdr:y>
    </cdr:from>
    <cdr:to>
      <cdr:x>0.56219</cdr:x>
      <cdr:y>0.49874</cdr:y>
    </cdr:to>
    <cdr:cxnSp macro="">
      <cdr:nvCxnSpPr>
        <cdr:cNvPr id="3" name="Conector de seta reta 2"/>
        <cdr:cNvCxnSpPr/>
      </cdr:nvCxnSpPr>
      <cdr:spPr>
        <a:xfrm xmlns:a="http://schemas.openxmlformats.org/drawingml/2006/main" flipV="1">
          <a:off x="1804558" y="576064"/>
          <a:ext cx="765752" cy="792088"/>
        </a:xfrm>
        <a:prstGeom xmlns:a="http://schemas.openxmlformats.org/drawingml/2006/main" prst="straightConnector1">
          <a:avLst/>
        </a:prstGeom>
        <a:ln xmlns:a="http://schemas.openxmlformats.org/drawingml/2006/main" w="44450">
          <a:solidFill>
            <a:srgbClr val="FF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0.3317</cdr:x>
      <cdr:y>0.23625</cdr:y>
    </cdr:from>
    <cdr:to>
      <cdr:x>0.5207</cdr:x>
      <cdr:y>0.34125</cdr:y>
    </cdr:to>
    <cdr:sp macro="" textlink="">
      <cdr:nvSpPr>
        <cdr:cNvPr id="6" name="CaixaDeTexto 5"/>
        <cdr:cNvSpPr txBox="1"/>
      </cdr:nvSpPr>
      <cdr:spPr>
        <a:xfrm xmlns:a="http://schemas.openxmlformats.org/drawingml/2006/main">
          <a:off x="1516526" y="648072"/>
          <a:ext cx="864096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t-BR" sz="1800" b="1" dirty="0" smtClean="0">
              <a:solidFill>
                <a:srgbClr val="FF0000"/>
              </a:solidFill>
            </a:rPr>
            <a:t>12,2%</a:t>
          </a:r>
          <a:endParaRPr lang="pt-BR" sz="1800" b="1" dirty="0">
            <a:solidFill>
              <a:srgbClr val="FF0000"/>
            </a:solidFill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0.41977</cdr:x>
      <cdr:y>0.23625</cdr:y>
    </cdr:from>
    <cdr:to>
      <cdr:x>0.56895</cdr:x>
      <cdr:y>0.47249</cdr:y>
    </cdr:to>
    <cdr:cxnSp macro="">
      <cdr:nvCxnSpPr>
        <cdr:cNvPr id="3" name="Conector de seta reta 2"/>
        <cdr:cNvCxnSpPr/>
      </cdr:nvCxnSpPr>
      <cdr:spPr>
        <a:xfrm xmlns:a="http://schemas.openxmlformats.org/drawingml/2006/main" flipV="1">
          <a:off x="1919185" y="648072"/>
          <a:ext cx="682039" cy="648072"/>
        </a:xfrm>
        <a:prstGeom xmlns:a="http://schemas.openxmlformats.org/drawingml/2006/main" prst="straightConnector1">
          <a:avLst/>
        </a:prstGeom>
        <a:ln xmlns:a="http://schemas.openxmlformats.org/drawingml/2006/main" w="44450">
          <a:solidFill>
            <a:srgbClr val="FF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0.36356</cdr:x>
      <cdr:y>0.2625</cdr:y>
    </cdr:from>
    <cdr:to>
      <cdr:x>0.53186</cdr:x>
      <cdr:y>0.36749</cdr:y>
    </cdr:to>
    <cdr:sp macro="" textlink="">
      <cdr:nvSpPr>
        <cdr:cNvPr id="5" name="CaixaDeTexto 4"/>
        <cdr:cNvSpPr txBox="1"/>
      </cdr:nvSpPr>
      <cdr:spPr>
        <a:xfrm xmlns:a="http://schemas.openxmlformats.org/drawingml/2006/main">
          <a:off x="1662205" y="720080"/>
          <a:ext cx="76947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t-BR" sz="1800" b="1" dirty="0" smtClean="0">
              <a:solidFill>
                <a:srgbClr val="FF0000"/>
              </a:solidFill>
            </a:rPr>
            <a:t>6,8%</a:t>
          </a:r>
          <a:endParaRPr lang="pt-BR" sz="1800" b="1" dirty="0">
            <a:solidFill>
              <a:srgbClr val="FF0000"/>
            </a:solidFill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0.36731</cdr:x>
      <cdr:y>0.21</cdr:y>
    </cdr:from>
    <cdr:to>
      <cdr:x>0.58141</cdr:x>
      <cdr:y>0.73499</cdr:y>
    </cdr:to>
    <cdr:cxnSp macro="">
      <cdr:nvCxnSpPr>
        <cdr:cNvPr id="3" name="Conector de seta reta 2"/>
        <cdr:cNvCxnSpPr/>
      </cdr:nvCxnSpPr>
      <cdr:spPr>
        <a:xfrm xmlns:a="http://schemas.openxmlformats.org/drawingml/2006/main" flipV="1">
          <a:off x="1679357" y="576064"/>
          <a:ext cx="978872" cy="1440160"/>
        </a:xfrm>
        <a:prstGeom xmlns:a="http://schemas.openxmlformats.org/drawingml/2006/main" prst="straightConnector1">
          <a:avLst/>
        </a:prstGeom>
        <a:ln xmlns:a="http://schemas.openxmlformats.org/drawingml/2006/main" w="45085">
          <a:solidFill>
            <a:srgbClr val="FF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0.33684</cdr:x>
      <cdr:y>0.34125</cdr:y>
    </cdr:from>
    <cdr:to>
      <cdr:x>0.49434</cdr:x>
      <cdr:y>0.44624</cdr:y>
    </cdr:to>
    <cdr:sp macro="" textlink="">
      <cdr:nvSpPr>
        <cdr:cNvPr id="5" name="CaixaDeTexto 4"/>
        <cdr:cNvSpPr txBox="1"/>
      </cdr:nvSpPr>
      <cdr:spPr>
        <a:xfrm xmlns:a="http://schemas.openxmlformats.org/drawingml/2006/main">
          <a:off x="1540041" y="936104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t-BR" sz="1800" b="1" dirty="0" smtClean="0">
              <a:solidFill>
                <a:srgbClr val="FF0000"/>
              </a:solidFill>
            </a:rPr>
            <a:t>660%</a:t>
          </a:r>
          <a:endParaRPr lang="pt-BR" sz="1800" b="1" dirty="0">
            <a:solidFill>
              <a:srgbClr val="FF0000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CC9039-F55B-4A4E-9049-D2AE65C22293}" type="datetimeFigureOut">
              <a:rPr lang="pt-BR" smtClean="0"/>
              <a:t>18/11/2021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79E863-5DD3-428E-AECB-7CDE2E655A0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9385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79E863-5DD3-428E-AECB-7CDE2E655A00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45381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79E863-5DD3-428E-AECB-7CDE2E655A00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45381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18/11/2021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18/11/2021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18/11/2021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18/11/2021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18/11/2021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18/11/2021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18/11/2021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18/11/2021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18/11/2021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18/11/2021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18/11/2021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00DB3-DBF0-4086-B675-117E7A9610B8}" type="datetimeFigureOut">
              <a:rPr lang="pt-BR" smtClean="0"/>
              <a:t>18/11/2021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CustomShape 1"/>
          <p:cNvSpPr/>
          <p:nvPr/>
        </p:nvSpPr>
        <p:spPr>
          <a:xfrm>
            <a:off x="5410440" y="0"/>
            <a:ext cx="3733560" cy="6857640"/>
          </a:xfrm>
          <a:prstGeom prst="rect">
            <a:avLst/>
          </a:pr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93" name="Imagem 10"/>
          <p:cNvPicPr/>
          <p:nvPr/>
        </p:nvPicPr>
        <p:blipFill>
          <a:blip r:embed="rId2"/>
          <a:stretch/>
        </p:blipFill>
        <p:spPr>
          <a:xfrm>
            <a:off x="402840" y="723960"/>
            <a:ext cx="4514040" cy="5409720"/>
          </a:xfrm>
          <a:prstGeom prst="rect">
            <a:avLst/>
          </a:prstGeom>
          <a:ln>
            <a:noFill/>
          </a:ln>
        </p:spPr>
      </p:pic>
      <p:sp>
        <p:nvSpPr>
          <p:cNvPr id="94" name="CustomShape 2"/>
          <p:cNvSpPr/>
          <p:nvPr/>
        </p:nvSpPr>
        <p:spPr>
          <a:xfrm>
            <a:off x="-2895480" y="1582200"/>
            <a:ext cx="11853049" cy="389532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81360" rIns="0" bIns="0"/>
          <a:lstStyle/>
          <a:p>
            <a:pPr marL="8528760" algn="ctr">
              <a:lnSpc>
                <a:spcPct val="150000"/>
              </a:lnSpc>
              <a:spcBef>
                <a:spcPts val="641"/>
              </a:spcBef>
            </a:pPr>
            <a:r>
              <a:rPr lang="pt-BR" sz="2550" b="1" spc="154" dirty="0" smtClean="0">
                <a:solidFill>
                  <a:srgbClr val="FFFFFF"/>
                </a:solidFill>
                <a:latin typeface="Calibri"/>
              </a:rPr>
              <a:t>LEI ORÇAMENTÁRIA ANUAL</a:t>
            </a:r>
            <a:endParaRPr lang="pt-BR" sz="2550" b="1" spc="154" dirty="0">
              <a:solidFill>
                <a:srgbClr val="FFFFFF"/>
              </a:solidFill>
              <a:latin typeface="Calibri"/>
            </a:endParaRPr>
          </a:p>
          <a:p>
            <a:pPr marL="8528760" algn="ctr">
              <a:lnSpc>
                <a:spcPct val="150000"/>
              </a:lnSpc>
              <a:spcBef>
                <a:spcPts val="641"/>
              </a:spcBef>
            </a:pPr>
            <a:r>
              <a:rPr lang="pt-BR" sz="2550" b="1" spc="154" dirty="0" smtClean="0">
                <a:solidFill>
                  <a:srgbClr val="FFFFFF"/>
                </a:solidFill>
                <a:latin typeface="Calibri"/>
              </a:rPr>
              <a:t>(LOA)</a:t>
            </a:r>
            <a:endParaRPr lang="pt-BR" sz="2550" b="1" spc="154" dirty="0">
              <a:solidFill>
                <a:srgbClr val="FFFFFF"/>
              </a:solidFill>
              <a:latin typeface="Calibri"/>
            </a:endParaRPr>
          </a:p>
          <a:p>
            <a:pPr marL="8528760" algn="ctr">
              <a:lnSpc>
                <a:spcPct val="150000"/>
              </a:lnSpc>
              <a:spcBef>
                <a:spcPts val="641"/>
              </a:spcBef>
            </a:pPr>
            <a:r>
              <a:rPr lang="pt-BR" sz="2550" b="1" spc="154" dirty="0" smtClean="0">
                <a:solidFill>
                  <a:srgbClr val="FFFFFF"/>
                </a:solidFill>
                <a:latin typeface="Calibri"/>
              </a:rPr>
              <a:t> </a:t>
            </a:r>
            <a:endParaRPr lang="pt-BR" sz="2550" b="1" spc="154" dirty="0">
              <a:solidFill>
                <a:srgbClr val="FFFFFF"/>
              </a:solidFill>
              <a:latin typeface="Calibri"/>
            </a:endParaRPr>
          </a:p>
          <a:p>
            <a:pPr marL="8528760" algn="ctr">
              <a:lnSpc>
                <a:spcPct val="150000"/>
              </a:lnSpc>
              <a:spcBef>
                <a:spcPts val="641"/>
              </a:spcBef>
            </a:pPr>
            <a:r>
              <a:rPr lang="pt-BR" sz="2550" b="1" spc="154" dirty="0" smtClean="0">
                <a:solidFill>
                  <a:srgbClr val="FFFFFF"/>
                </a:solidFill>
                <a:latin typeface="Calibri"/>
              </a:rPr>
              <a:t>2022</a:t>
            </a:r>
            <a:endParaRPr lang="pt-BR" sz="2550" b="1" spc="154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95" name="CustomShape 3"/>
          <p:cNvSpPr/>
          <p:nvPr/>
        </p:nvSpPr>
        <p:spPr>
          <a:xfrm>
            <a:off x="8215920" y="5867280"/>
            <a:ext cx="625320" cy="766080"/>
          </a:xfrm>
          <a:prstGeom prst="rect">
            <a:avLst/>
          </a:prstGeom>
          <a:blipFill rotWithShape="0">
            <a:blip r:embed="rId3"/>
            <a:stretch>
              <a:fillRect/>
            </a:stretch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CaixaDeTexto 1"/>
          <p:cNvSpPr txBox="1"/>
          <p:nvPr/>
        </p:nvSpPr>
        <p:spPr>
          <a:xfrm>
            <a:off x="5508104" y="5229199"/>
            <a:ext cx="373356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700" b="1" dirty="0">
                <a:solidFill>
                  <a:schemeClr val="bg1"/>
                </a:solidFill>
              </a:rPr>
              <a:t>Secretaria de Governo e Planejamento</a:t>
            </a:r>
          </a:p>
        </p:txBody>
      </p:sp>
    </p:spTree>
    <p:extLst>
      <p:ext uri="{BB962C8B-B14F-4D97-AF65-F5344CB8AC3E}">
        <p14:creationId xmlns:p14="http://schemas.microsoft.com/office/powerpoint/2010/main" val="177164790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1544760" y="1272759"/>
            <a:ext cx="7009920" cy="449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1574280" y="531360"/>
            <a:ext cx="716544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endParaRPr lang="pt-BR" sz="1500" b="0" strike="noStrike" spc="-1" dirty="0">
              <a:latin typeface="Arial"/>
            </a:endParaRPr>
          </a:p>
        </p:txBody>
      </p:sp>
      <p:sp>
        <p:nvSpPr>
          <p:cNvPr id="98" name="CustomShape 3"/>
          <p:cNvSpPr/>
          <p:nvPr/>
        </p:nvSpPr>
        <p:spPr>
          <a:xfrm>
            <a:off x="223560" y="152280"/>
            <a:ext cx="784440" cy="6485040"/>
          </a:xfrm>
          <a:custGeom>
            <a:avLst/>
            <a:gdLst/>
            <a:ahLst/>
            <a:cxnLst/>
            <a:rect l="l" t="t" r="r" b="b"/>
            <a:pathLst>
              <a:path w="784860" h="6485255">
                <a:moveTo>
                  <a:pt x="784339" y="0"/>
                </a:moveTo>
                <a:lnTo>
                  <a:pt x="0" y="811098"/>
                </a:lnTo>
                <a:lnTo>
                  <a:pt x="0" y="6484785"/>
                </a:lnTo>
                <a:lnTo>
                  <a:pt x="784339" y="6484785"/>
                </a:lnTo>
                <a:lnTo>
                  <a:pt x="784313" y="811098"/>
                </a:lnTo>
                <a:lnTo>
                  <a:pt x="784339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9" name="CustomShape 4"/>
          <p:cNvSpPr/>
          <p:nvPr/>
        </p:nvSpPr>
        <p:spPr>
          <a:xfrm>
            <a:off x="1188360" y="393840"/>
            <a:ext cx="253080" cy="505080"/>
          </a:xfrm>
          <a:custGeom>
            <a:avLst/>
            <a:gdLst/>
            <a:ahLst/>
            <a:cxnLst/>
            <a:rect l="l" t="t" r="r" b="b"/>
            <a:pathLst>
              <a:path w="253365" h="505459">
                <a:moveTo>
                  <a:pt x="0" y="0"/>
                </a:moveTo>
                <a:lnTo>
                  <a:pt x="0" y="504926"/>
                </a:lnTo>
                <a:lnTo>
                  <a:pt x="253085" y="260388"/>
                </a:lnTo>
                <a:lnTo>
                  <a:pt x="0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0" name="CustomShape 5"/>
          <p:cNvSpPr/>
          <p:nvPr/>
        </p:nvSpPr>
        <p:spPr>
          <a:xfrm>
            <a:off x="1544760" y="899280"/>
            <a:ext cx="6860880" cy="360"/>
          </a:xfrm>
          <a:custGeom>
            <a:avLst/>
            <a:gdLst/>
            <a:ahLst/>
            <a:cxnLst/>
            <a:rect l="l" t="t" r="r" b="b"/>
            <a:pathLst>
              <a:path w="6861175">
                <a:moveTo>
                  <a:pt x="0" y="0"/>
                </a:moveTo>
                <a:lnTo>
                  <a:pt x="6861048" y="0"/>
                </a:lnTo>
              </a:path>
            </a:pathLst>
          </a:custGeom>
          <a:noFill/>
          <a:ln w="39960">
            <a:solidFill>
              <a:srgbClr val="F7941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CustomShape 2"/>
          <p:cNvSpPr/>
          <p:nvPr/>
        </p:nvSpPr>
        <p:spPr>
          <a:xfrm>
            <a:off x="1586354" y="522132"/>
            <a:ext cx="716544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r>
              <a:rPr lang="pt-BR" b="1" spc="77" dirty="0">
                <a:solidFill>
                  <a:srgbClr val="F7941D"/>
                </a:solidFill>
                <a:latin typeface="Calibri"/>
              </a:rPr>
              <a:t>EIXO SOCIAL</a:t>
            </a:r>
            <a:r>
              <a:rPr lang="pt-BR" b="1" spc="77" dirty="0" smtClean="0">
                <a:solidFill>
                  <a:srgbClr val="F7941D"/>
                </a:solidFill>
                <a:latin typeface="Calibri"/>
              </a:rPr>
              <a:t>: SEGURANÇA</a:t>
            </a:r>
            <a:endParaRPr lang="pt-BR" b="1" strike="noStrike" spc="77" dirty="0">
              <a:solidFill>
                <a:srgbClr val="F7941D"/>
              </a:solidFill>
              <a:latin typeface="Calibri"/>
            </a:endParaRPr>
          </a:p>
          <a:p>
            <a:pPr marL="12600">
              <a:lnSpc>
                <a:spcPts val="1701"/>
              </a:lnSpc>
              <a:spcBef>
                <a:spcPts val="99"/>
              </a:spcBef>
            </a:pPr>
            <a:endParaRPr lang="pt-BR" sz="1500" b="0" strike="noStrike" spc="-1" dirty="0">
              <a:latin typeface="Arial"/>
            </a:endParaRPr>
          </a:p>
        </p:txBody>
      </p:sp>
      <p:sp>
        <p:nvSpPr>
          <p:cNvPr id="8" name="CustomShape 3"/>
          <p:cNvSpPr/>
          <p:nvPr/>
        </p:nvSpPr>
        <p:spPr>
          <a:xfrm>
            <a:off x="8215920" y="5867280"/>
            <a:ext cx="625320" cy="766080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" name="CaixaDeTexto 2"/>
          <p:cNvSpPr txBox="1"/>
          <p:nvPr/>
        </p:nvSpPr>
        <p:spPr>
          <a:xfrm>
            <a:off x="1314900" y="4196331"/>
            <a:ext cx="6901020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900" b="1" dirty="0" smtClean="0"/>
              <a:t>PRINCIPAIS AÇÕES: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900" dirty="0" smtClean="0"/>
              <a:t>Ampliação do COI;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900" dirty="0" smtClean="0"/>
              <a:t>Expansão do Batalhão;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900" dirty="0" smtClean="0"/>
              <a:t>Transformação digital de operações de segurança.</a:t>
            </a:r>
          </a:p>
          <a:p>
            <a:pPr marL="285750" indent="-285750">
              <a:buFont typeface="Arial" pitchFamily="34" charset="0"/>
              <a:buChar char="•"/>
            </a:pPr>
            <a:endParaRPr lang="pt-BR" sz="1900" dirty="0"/>
          </a:p>
        </p:txBody>
      </p:sp>
      <p:cxnSp>
        <p:nvCxnSpPr>
          <p:cNvPr id="4" name="Conector de seta reta 3"/>
          <p:cNvCxnSpPr/>
          <p:nvPr/>
        </p:nvCxnSpPr>
        <p:spPr>
          <a:xfrm flipV="1">
            <a:off x="4621588" y="1556792"/>
            <a:ext cx="547486" cy="576064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ixaDeTexto 8"/>
          <p:cNvSpPr txBox="1"/>
          <p:nvPr/>
        </p:nvSpPr>
        <p:spPr>
          <a:xfrm>
            <a:off x="4250564" y="1577931"/>
            <a:ext cx="10296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8,5%</a:t>
            </a:r>
            <a:endParaRPr lang="pt-BR" b="1" dirty="0">
              <a:solidFill>
                <a:srgbClr val="FF0000"/>
              </a:solidFill>
            </a:endParaRPr>
          </a:p>
        </p:txBody>
      </p:sp>
      <p:graphicFrame>
        <p:nvGraphicFramePr>
          <p:cNvPr id="13" name="Gráfico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5703400"/>
              </p:ext>
            </p:extLst>
          </p:nvPr>
        </p:nvGraphicFramePr>
        <p:xfrm>
          <a:off x="2061388" y="961281"/>
          <a:ext cx="5976664" cy="25587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1489670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1544760" y="1272759"/>
            <a:ext cx="7009920" cy="449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1574280" y="531360"/>
            <a:ext cx="716544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endParaRPr lang="pt-BR" sz="1500" b="0" strike="noStrike" spc="-1" dirty="0">
              <a:latin typeface="Arial"/>
            </a:endParaRPr>
          </a:p>
        </p:txBody>
      </p:sp>
      <p:sp>
        <p:nvSpPr>
          <p:cNvPr id="98" name="CustomShape 3"/>
          <p:cNvSpPr/>
          <p:nvPr/>
        </p:nvSpPr>
        <p:spPr>
          <a:xfrm>
            <a:off x="223560" y="152280"/>
            <a:ext cx="784440" cy="6485040"/>
          </a:xfrm>
          <a:custGeom>
            <a:avLst/>
            <a:gdLst/>
            <a:ahLst/>
            <a:cxnLst/>
            <a:rect l="l" t="t" r="r" b="b"/>
            <a:pathLst>
              <a:path w="784860" h="6485255">
                <a:moveTo>
                  <a:pt x="784339" y="0"/>
                </a:moveTo>
                <a:lnTo>
                  <a:pt x="0" y="811098"/>
                </a:lnTo>
                <a:lnTo>
                  <a:pt x="0" y="6484785"/>
                </a:lnTo>
                <a:lnTo>
                  <a:pt x="784339" y="6484785"/>
                </a:lnTo>
                <a:lnTo>
                  <a:pt x="784313" y="811098"/>
                </a:lnTo>
                <a:lnTo>
                  <a:pt x="784339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9" name="CustomShape 4"/>
          <p:cNvSpPr/>
          <p:nvPr/>
        </p:nvSpPr>
        <p:spPr>
          <a:xfrm>
            <a:off x="1188360" y="393840"/>
            <a:ext cx="253080" cy="505080"/>
          </a:xfrm>
          <a:custGeom>
            <a:avLst/>
            <a:gdLst/>
            <a:ahLst/>
            <a:cxnLst/>
            <a:rect l="l" t="t" r="r" b="b"/>
            <a:pathLst>
              <a:path w="253365" h="505459">
                <a:moveTo>
                  <a:pt x="0" y="0"/>
                </a:moveTo>
                <a:lnTo>
                  <a:pt x="0" y="504926"/>
                </a:lnTo>
                <a:lnTo>
                  <a:pt x="253085" y="260388"/>
                </a:lnTo>
                <a:lnTo>
                  <a:pt x="0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0" name="CustomShape 5"/>
          <p:cNvSpPr/>
          <p:nvPr/>
        </p:nvSpPr>
        <p:spPr>
          <a:xfrm>
            <a:off x="1544760" y="899280"/>
            <a:ext cx="6860880" cy="360"/>
          </a:xfrm>
          <a:custGeom>
            <a:avLst/>
            <a:gdLst/>
            <a:ahLst/>
            <a:cxnLst/>
            <a:rect l="l" t="t" r="r" b="b"/>
            <a:pathLst>
              <a:path w="6861175">
                <a:moveTo>
                  <a:pt x="0" y="0"/>
                </a:moveTo>
                <a:lnTo>
                  <a:pt x="6861048" y="0"/>
                </a:lnTo>
              </a:path>
            </a:pathLst>
          </a:custGeom>
          <a:noFill/>
          <a:ln w="39960">
            <a:solidFill>
              <a:srgbClr val="F7941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CustomShape 2"/>
          <p:cNvSpPr/>
          <p:nvPr/>
        </p:nvSpPr>
        <p:spPr>
          <a:xfrm>
            <a:off x="1586354" y="522132"/>
            <a:ext cx="716544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r>
              <a:rPr lang="pt-BR" b="1" spc="77" dirty="0">
                <a:solidFill>
                  <a:srgbClr val="F7941D"/>
                </a:solidFill>
                <a:latin typeface="Calibri"/>
              </a:rPr>
              <a:t>EIXO SOCIAL</a:t>
            </a:r>
            <a:r>
              <a:rPr lang="pt-BR" b="1" spc="77" dirty="0" smtClean="0">
                <a:solidFill>
                  <a:srgbClr val="F7941D"/>
                </a:solidFill>
                <a:latin typeface="Calibri"/>
              </a:rPr>
              <a:t>: ESPORTE</a:t>
            </a:r>
            <a:endParaRPr lang="pt-BR" b="1" strike="noStrike" spc="77" dirty="0">
              <a:solidFill>
                <a:srgbClr val="F7941D"/>
              </a:solidFill>
              <a:latin typeface="Calibri"/>
            </a:endParaRPr>
          </a:p>
          <a:p>
            <a:pPr marL="12600">
              <a:lnSpc>
                <a:spcPts val="1701"/>
              </a:lnSpc>
              <a:spcBef>
                <a:spcPts val="99"/>
              </a:spcBef>
            </a:pPr>
            <a:endParaRPr lang="pt-BR" sz="1500" b="0" strike="noStrike" spc="-1" dirty="0">
              <a:latin typeface="Arial"/>
            </a:endParaRPr>
          </a:p>
        </p:txBody>
      </p:sp>
      <p:sp>
        <p:nvSpPr>
          <p:cNvPr id="8" name="CustomShape 3"/>
          <p:cNvSpPr/>
          <p:nvPr/>
        </p:nvSpPr>
        <p:spPr>
          <a:xfrm>
            <a:off x="8215920" y="5867280"/>
            <a:ext cx="625320" cy="766080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" name="CaixaDeTexto 2"/>
          <p:cNvSpPr txBox="1"/>
          <p:nvPr/>
        </p:nvSpPr>
        <p:spPr>
          <a:xfrm>
            <a:off x="1305078" y="4149080"/>
            <a:ext cx="690102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900" b="1" dirty="0" smtClean="0"/>
              <a:t>PRINCIPAIS AÇÕES: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900" dirty="0" smtClean="0"/>
              <a:t>Construção do campo de futebol do Nova Esperança;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900" dirty="0" smtClean="0"/>
              <a:t>Construção da pista de skate/</a:t>
            </a:r>
            <a:r>
              <a:rPr lang="pt-BR" sz="1900" dirty="0" err="1" smtClean="0"/>
              <a:t>street</a:t>
            </a:r>
            <a:r>
              <a:rPr lang="pt-BR" sz="1900" dirty="0" smtClean="0"/>
              <a:t>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900" dirty="0" smtClean="0"/>
              <a:t>Campeonato de Futebol de Base;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900" dirty="0" smtClean="0"/>
              <a:t>Passeio Ciclístico e Mountain </a:t>
            </a:r>
            <a:r>
              <a:rPr lang="pt-BR" sz="1900" dirty="0" err="1" smtClean="0"/>
              <a:t>Bike</a:t>
            </a:r>
            <a:r>
              <a:rPr lang="pt-BR" sz="1900" dirty="0"/>
              <a:t>.</a:t>
            </a:r>
            <a:endParaRPr lang="pt-BR" sz="1900" dirty="0" smtClean="0"/>
          </a:p>
          <a:p>
            <a:pPr marL="285750" indent="-285750">
              <a:buFont typeface="Arial" pitchFamily="34" charset="0"/>
              <a:buChar char="•"/>
            </a:pPr>
            <a:endParaRPr lang="pt-BR" sz="1900" dirty="0"/>
          </a:p>
        </p:txBody>
      </p:sp>
      <p:cxnSp>
        <p:nvCxnSpPr>
          <p:cNvPr id="4" name="Conector de seta reta 3"/>
          <p:cNvCxnSpPr/>
          <p:nvPr/>
        </p:nvCxnSpPr>
        <p:spPr>
          <a:xfrm>
            <a:off x="4781484" y="1628800"/>
            <a:ext cx="691502" cy="589072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ixaDeTexto 8"/>
          <p:cNvSpPr txBox="1"/>
          <p:nvPr/>
        </p:nvSpPr>
        <p:spPr>
          <a:xfrm>
            <a:off x="5071060" y="1561770"/>
            <a:ext cx="10296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10%</a:t>
            </a:r>
            <a:endParaRPr lang="pt-BR" b="1" dirty="0">
              <a:solidFill>
                <a:srgbClr val="FF0000"/>
              </a:solidFill>
            </a:endParaRPr>
          </a:p>
        </p:txBody>
      </p:sp>
      <p:graphicFrame>
        <p:nvGraphicFramePr>
          <p:cNvPr id="14" name="Gráfico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7219541"/>
              </p:ext>
            </p:extLst>
          </p:nvPr>
        </p:nvGraphicFramePr>
        <p:xfrm>
          <a:off x="1862197" y="980728"/>
          <a:ext cx="6226006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5620260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1544760" y="1272759"/>
            <a:ext cx="7009920" cy="449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1574280" y="531360"/>
            <a:ext cx="716544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endParaRPr lang="pt-BR" sz="1500" b="0" strike="noStrike" spc="-1" dirty="0">
              <a:latin typeface="Arial"/>
            </a:endParaRPr>
          </a:p>
        </p:txBody>
      </p:sp>
      <p:sp>
        <p:nvSpPr>
          <p:cNvPr id="98" name="CustomShape 3"/>
          <p:cNvSpPr/>
          <p:nvPr/>
        </p:nvSpPr>
        <p:spPr>
          <a:xfrm>
            <a:off x="223560" y="152280"/>
            <a:ext cx="784440" cy="6485040"/>
          </a:xfrm>
          <a:custGeom>
            <a:avLst/>
            <a:gdLst/>
            <a:ahLst/>
            <a:cxnLst/>
            <a:rect l="l" t="t" r="r" b="b"/>
            <a:pathLst>
              <a:path w="784860" h="6485255">
                <a:moveTo>
                  <a:pt x="784339" y="0"/>
                </a:moveTo>
                <a:lnTo>
                  <a:pt x="0" y="811098"/>
                </a:lnTo>
                <a:lnTo>
                  <a:pt x="0" y="6484785"/>
                </a:lnTo>
                <a:lnTo>
                  <a:pt x="784339" y="6484785"/>
                </a:lnTo>
                <a:lnTo>
                  <a:pt x="784313" y="811098"/>
                </a:lnTo>
                <a:lnTo>
                  <a:pt x="784339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9" name="CustomShape 4"/>
          <p:cNvSpPr/>
          <p:nvPr/>
        </p:nvSpPr>
        <p:spPr>
          <a:xfrm>
            <a:off x="1188360" y="393840"/>
            <a:ext cx="253080" cy="505080"/>
          </a:xfrm>
          <a:custGeom>
            <a:avLst/>
            <a:gdLst/>
            <a:ahLst/>
            <a:cxnLst/>
            <a:rect l="l" t="t" r="r" b="b"/>
            <a:pathLst>
              <a:path w="253365" h="505459">
                <a:moveTo>
                  <a:pt x="0" y="0"/>
                </a:moveTo>
                <a:lnTo>
                  <a:pt x="0" y="504926"/>
                </a:lnTo>
                <a:lnTo>
                  <a:pt x="253085" y="260388"/>
                </a:lnTo>
                <a:lnTo>
                  <a:pt x="0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0" name="CustomShape 5"/>
          <p:cNvSpPr/>
          <p:nvPr/>
        </p:nvSpPr>
        <p:spPr>
          <a:xfrm>
            <a:off x="1544760" y="899280"/>
            <a:ext cx="6860880" cy="360"/>
          </a:xfrm>
          <a:custGeom>
            <a:avLst/>
            <a:gdLst/>
            <a:ahLst/>
            <a:cxnLst/>
            <a:rect l="l" t="t" r="r" b="b"/>
            <a:pathLst>
              <a:path w="6861175">
                <a:moveTo>
                  <a:pt x="0" y="0"/>
                </a:moveTo>
                <a:lnTo>
                  <a:pt x="6861048" y="0"/>
                </a:lnTo>
              </a:path>
            </a:pathLst>
          </a:custGeom>
          <a:noFill/>
          <a:ln w="39960">
            <a:solidFill>
              <a:srgbClr val="F7941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CustomShape 2"/>
          <p:cNvSpPr/>
          <p:nvPr/>
        </p:nvSpPr>
        <p:spPr>
          <a:xfrm>
            <a:off x="1586354" y="522132"/>
            <a:ext cx="716544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r>
              <a:rPr lang="pt-BR" b="1" spc="77" dirty="0">
                <a:solidFill>
                  <a:srgbClr val="F7941D"/>
                </a:solidFill>
                <a:latin typeface="Calibri"/>
              </a:rPr>
              <a:t>EIXO SOCIAL</a:t>
            </a:r>
            <a:r>
              <a:rPr lang="pt-BR" b="1" spc="77" dirty="0" smtClean="0">
                <a:solidFill>
                  <a:srgbClr val="F7941D"/>
                </a:solidFill>
                <a:latin typeface="Calibri"/>
              </a:rPr>
              <a:t>: HABITAÇÃO E CULTURA</a:t>
            </a:r>
            <a:endParaRPr lang="pt-BR" b="1" strike="noStrike" spc="77" dirty="0">
              <a:solidFill>
                <a:srgbClr val="F7941D"/>
              </a:solidFill>
              <a:latin typeface="Calibri"/>
            </a:endParaRPr>
          </a:p>
          <a:p>
            <a:pPr marL="12600">
              <a:lnSpc>
                <a:spcPts val="1701"/>
              </a:lnSpc>
              <a:spcBef>
                <a:spcPts val="99"/>
              </a:spcBef>
            </a:pPr>
            <a:endParaRPr lang="pt-BR" sz="1500" b="0" strike="noStrike" spc="-1" dirty="0">
              <a:latin typeface="Arial"/>
            </a:endParaRPr>
          </a:p>
        </p:txBody>
      </p:sp>
      <p:sp>
        <p:nvSpPr>
          <p:cNvPr id="8" name="CustomShape 3"/>
          <p:cNvSpPr/>
          <p:nvPr/>
        </p:nvSpPr>
        <p:spPr>
          <a:xfrm>
            <a:off x="8215920" y="5867280"/>
            <a:ext cx="625320" cy="766080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" name="CaixaDeTexto 2"/>
          <p:cNvSpPr txBox="1"/>
          <p:nvPr/>
        </p:nvSpPr>
        <p:spPr>
          <a:xfrm>
            <a:off x="1008000" y="3776990"/>
            <a:ext cx="3780024" cy="2970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700" b="1" dirty="0" smtClean="0"/>
              <a:t>PRINCIPAIS AÇÕES: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pt-BR" sz="1700" dirty="0" smtClean="0"/>
              <a:t>Programa Planta Popular;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pt-BR" sz="1700" dirty="0" smtClean="0"/>
              <a:t>Construção de habitações de interesse social no núcleo urbano da Rua Javari;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pt-BR" sz="1700" dirty="0" smtClean="0"/>
              <a:t>Regularização em partes dos bairros: Conjunto 22 de abril, Chácaras Reunidas Bela Vista I e II, Cepinho, Jd. Conquista, Veraneio </a:t>
            </a:r>
            <a:r>
              <a:rPr lang="pt-BR" sz="1700" dirty="0" err="1" smtClean="0"/>
              <a:t>Ijal</a:t>
            </a:r>
            <a:r>
              <a:rPr lang="pt-BR" sz="1700" dirty="0" smtClean="0"/>
              <a:t>, Viela </a:t>
            </a:r>
            <a:r>
              <a:rPr lang="pt-BR" sz="1700" dirty="0" err="1" smtClean="0"/>
              <a:t>Xucurú</a:t>
            </a:r>
            <a:r>
              <a:rPr lang="pt-BR" sz="1700" dirty="0" smtClean="0"/>
              <a:t> (Igarapés), Vila Ita, Mississipi, Jd. Panorama, Coração Valente</a:t>
            </a:r>
            <a:r>
              <a:rPr lang="pt-BR" sz="1700" dirty="0" smtClean="0"/>
              <a:t>.</a:t>
            </a:r>
            <a:endParaRPr lang="pt-BR" sz="1700" dirty="0"/>
          </a:p>
        </p:txBody>
      </p:sp>
      <p:graphicFrame>
        <p:nvGraphicFramePr>
          <p:cNvPr id="13" name="Gráfico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0422826"/>
              </p:ext>
            </p:extLst>
          </p:nvPr>
        </p:nvGraphicFramePr>
        <p:xfrm>
          <a:off x="615780" y="980728"/>
          <a:ext cx="435942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5" name="Conector de seta reta 4"/>
          <p:cNvCxnSpPr/>
          <p:nvPr/>
        </p:nvCxnSpPr>
        <p:spPr>
          <a:xfrm flipV="1">
            <a:off x="2306832" y="1707996"/>
            <a:ext cx="720080" cy="1008112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ixaDeTexto 5"/>
          <p:cNvSpPr txBox="1"/>
          <p:nvPr/>
        </p:nvSpPr>
        <p:spPr>
          <a:xfrm>
            <a:off x="1971776" y="1896782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61,8%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1574280" y="1049798"/>
            <a:ext cx="1731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 smtClean="0"/>
              <a:t>PRÓ-LAR</a:t>
            </a:r>
            <a:endParaRPr lang="pt-BR" sz="1600" b="1" dirty="0"/>
          </a:p>
        </p:txBody>
      </p:sp>
      <p:cxnSp>
        <p:nvCxnSpPr>
          <p:cNvPr id="12" name="Conector reto 11"/>
          <p:cNvCxnSpPr/>
          <p:nvPr/>
        </p:nvCxnSpPr>
        <p:spPr>
          <a:xfrm>
            <a:off x="4975200" y="980728"/>
            <a:ext cx="0" cy="5760640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Gráfico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3947885"/>
              </p:ext>
            </p:extLst>
          </p:nvPr>
        </p:nvGraphicFramePr>
        <p:xfrm>
          <a:off x="5049720" y="980728"/>
          <a:ext cx="4346816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1" name="CaixaDeTexto 20"/>
          <p:cNvSpPr txBox="1"/>
          <p:nvPr/>
        </p:nvSpPr>
        <p:spPr>
          <a:xfrm>
            <a:off x="4987463" y="3797234"/>
            <a:ext cx="3780024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700" b="1" dirty="0" smtClean="0"/>
              <a:t>PRINCIPAIS AÇÕES: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pt-BR" sz="1700" dirty="0" smtClean="0"/>
              <a:t>Festas, feiras, comemorações e festivais;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pt-BR" sz="1700" dirty="0" smtClean="0"/>
              <a:t>Preservação do Patrimônio Cultural,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pt-BR" sz="1700" dirty="0" smtClean="0"/>
              <a:t>Economia da Cultura;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pt-BR" sz="1700" dirty="0" smtClean="0"/>
              <a:t>Fomento às manifestações artísticas e </a:t>
            </a:r>
            <a:r>
              <a:rPr lang="pt-BR" sz="1700" dirty="0" smtClean="0"/>
              <a:t>culturais.</a:t>
            </a:r>
            <a:endParaRPr lang="pt-BR" sz="1700" dirty="0" smtClean="0"/>
          </a:p>
          <a:p>
            <a:pPr marL="285750" indent="-285750">
              <a:buFont typeface="Arial" pitchFamily="34" charset="0"/>
              <a:buChar char="•"/>
            </a:pPr>
            <a:endParaRPr lang="pt-BR" sz="1700" dirty="0"/>
          </a:p>
        </p:txBody>
      </p:sp>
      <p:cxnSp>
        <p:nvCxnSpPr>
          <p:cNvPr id="16" name="Conector de seta reta 15"/>
          <p:cNvCxnSpPr/>
          <p:nvPr/>
        </p:nvCxnSpPr>
        <p:spPr>
          <a:xfrm flipV="1">
            <a:off x="6699846" y="1419751"/>
            <a:ext cx="792088" cy="936104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aixaDeTexto 26"/>
          <p:cNvSpPr txBox="1"/>
          <p:nvPr/>
        </p:nvSpPr>
        <p:spPr>
          <a:xfrm>
            <a:off x="6275644" y="1703137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45,3%</a:t>
            </a:r>
            <a:endParaRPr lang="pt-B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895699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1544760" y="1272759"/>
            <a:ext cx="7009920" cy="449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1574280" y="531360"/>
            <a:ext cx="716544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endParaRPr lang="pt-BR" sz="1500" b="0" strike="noStrike" spc="-1" dirty="0">
              <a:latin typeface="Arial"/>
            </a:endParaRPr>
          </a:p>
        </p:txBody>
      </p:sp>
      <p:sp>
        <p:nvSpPr>
          <p:cNvPr id="98" name="CustomShape 3"/>
          <p:cNvSpPr/>
          <p:nvPr/>
        </p:nvSpPr>
        <p:spPr>
          <a:xfrm>
            <a:off x="223560" y="152280"/>
            <a:ext cx="784440" cy="6485040"/>
          </a:xfrm>
          <a:custGeom>
            <a:avLst/>
            <a:gdLst/>
            <a:ahLst/>
            <a:cxnLst/>
            <a:rect l="l" t="t" r="r" b="b"/>
            <a:pathLst>
              <a:path w="784860" h="6485255">
                <a:moveTo>
                  <a:pt x="784339" y="0"/>
                </a:moveTo>
                <a:lnTo>
                  <a:pt x="0" y="811098"/>
                </a:lnTo>
                <a:lnTo>
                  <a:pt x="0" y="6484785"/>
                </a:lnTo>
                <a:lnTo>
                  <a:pt x="784339" y="6484785"/>
                </a:lnTo>
                <a:lnTo>
                  <a:pt x="784313" y="811098"/>
                </a:lnTo>
                <a:lnTo>
                  <a:pt x="784339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9" name="CustomShape 4"/>
          <p:cNvSpPr/>
          <p:nvPr/>
        </p:nvSpPr>
        <p:spPr>
          <a:xfrm>
            <a:off x="1188360" y="393840"/>
            <a:ext cx="253080" cy="505080"/>
          </a:xfrm>
          <a:custGeom>
            <a:avLst/>
            <a:gdLst/>
            <a:ahLst/>
            <a:cxnLst/>
            <a:rect l="l" t="t" r="r" b="b"/>
            <a:pathLst>
              <a:path w="253365" h="505459">
                <a:moveTo>
                  <a:pt x="0" y="0"/>
                </a:moveTo>
                <a:lnTo>
                  <a:pt x="0" y="504926"/>
                </a:lnTo>
                <a:lnTo>
                  <a:pt x="253085" y="260388"/>
                </a:lnTo>
                <a:lnTo>
                  <a:pt x="0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0" name="CustomShape 5"/>
          <p:cNvSpPr/>
          <p:nvPr/>
        </p:nvSpPr>
        <p:spPr>
          <a:xfrm>
            <a:off x="1544760" y="899280"/>
            <a:ext cx="6860880" cy="360"/>
          </a:xfrm>
          <a:custGeom>
            <a:avLst/>
            <a:gdLst/>
            <a:ahLst/>
            <a:cxnLst/>
            <a:rect l="l" t="t" r="r" b="b"/>
            <a:pathLst>
              <a:path w="6861175">
                <a:moveTo>
                  <a:pt x="0" y="0"/>
                </a:moveTo>
                <a:lnTo>
                  <a:pt x="6861048" y="0"/>
                </a:lnTo>
              </a:path>
            </a:pathLst>
          </a:custGeom>
          <a:noFill/>
          <a:ln w="39960">
            <a:solidFill>
              <a:srgbClr val="F7941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CustomShape 2"/>
          <p:cNvSpPr/>
          <p:nvPr/>
        </p:nvSpPr>
        <p:spPr>
          <a:xfrm>
            <a:off x="1586354" y="522132"/>
            <a:ext cx="716544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r>
              <a:rPr lang="pt-BR" b="1" spc="77" dirty="0">
                <a:solidFill>
                  <a:srgbClr val="F7941D"/>
                </a:solidFill>
                <a:latin typeface="Calibri"/>
              </a:rPr>
              <a:t>EIXO </a:t>
            </a:r>
            <a:r>
              <a:rPr lang="pt-BR" b="1" spc="77" dirty="0" smtClean="0">
                <a:solidFill>
                  <a:srgbClr val="F7941D"/>
                </a:solidFill>
                <a:latin typeface="Calibri"/>
              </a:rPr>
              <a:t>DESENVOLVIMENTO SUSTENTÁVEL: INFRAESTRUTURA</a:t>
            </a:r>
            <a:endParaRPr lang="pt-BR" b="1" strike="noStrike" spc="77" dirty="0">
              <a:solidFill>
                <a:srgbClr val="F7941D"/>
              </a:solidFill>
              <a:latin typeface="Calibri"/>
            </a:endParaRPr>
          </a:p>
          <a:p>
            <a:pPr marL="12600">
              <a:lnSpc>
                <a:spcPts val="1701"/>
              </a:lnSpc>
              <a:spcBef>
                <a:spcPts val="99"/>
              </a:spcBef>
            </a:pPr>
            <a:endParaRPr lang="pt-BR" sz="1500" b="0" strike="noStrike" spc="-1" dirty="0">
              <a:latin typeface="Arial"/>
            </a:endParaRPr>
          </a:p>
        </p:txBody>
      </p:sp>
      <p:sp>
        <p:nvSpPr>
          <p:cNvPr id="8" name="CustomShape 3"/>
          <p:cNvSpPr/>
          <p:nvPr/>
        </p:nvSpPr>
        <p:spPr>
          <a:xfrm>
            <a:off x="8215920" y="5867280"/>
            <a:ext cx="625320" cy="766080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" name="CaixaDeTexto 2"/>
          <p:cNvSpPr txBox="1"/>
          <p:nvPr/>
        </p:nvSpPr>
        <p:spPr>
          <a:xfrm>
            <a:off x="1314900" y="4077072"/>
            <a:ext cx="6901020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900" b="1" dirty="0" smtClean="0"/>
              <a:t>PRINCIPAIS AÇÕES: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900" dirty="0" smtClean="0"/>
              <a:t>Drenagem do Córrego Seco;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900" dirty="0" smtClean="0"/>
              <a:t>Finalização da Rua Olinda Mercadante;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900" dirty="0" smtClean="0"/>
              <a:t>Recape Rua Capitão João José de Macedo e Santa Helena.</a:t>
            </a:r>
          </a:p>
          <a:p>
            <a:pPr marL="285750" indent="-285750">
              <a:buFont typeface="Arial" pitchFamily="34" charset="0"/>
              <a:buChar char="•"/>
            </a:pPr>
            <a:endParaRPr lang="pt-BR" sz="1900" dirty="0"/>
          </a:p>
        </p:txBody>
      </p:sp>
      <p:graphicFrame>
        <p:nvGraphicFramePr>
          <p:cNvPr id="13" name="Gráfico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6619534"/>
              </p:ext>
            </p:extLst>
          </p:nvPr>
        </p:nvGraphicFramePr>
        <p:xfrm>
          <a:off x="1979712" y="1124744"/>
          <a:ext cx="6336704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7599131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1544760" y="1272759"/>
            <a:ext cx="7009920" cy="449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1574280" y="531360"/>
            <a:ext cx="716544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endParaRPr lang="pt-BR" sz="1500" b="0" strike="noStrike" spc="-1" dirty="0">
              <a:latin typeface="Arial"/>
            </a:endParaRPr>
          </a:p>
        </p:txBody>
      </p:sp>
      <p:sp>
        <p:nvSpPr>
          <p:cNvPr id="98" name="CustomShape 3"/>
          <p:cNvSpPr/>
          <p:nvPr/>
        </p:nvSpPr>
        <p:spPr>
          <a:xfrm>
            <a:off x="223560" y="152280"/>
            <a:ext cx="784440" cy="6485040"/>
          </a:xfrm>
          <a:custGeom>
            <a:avLst/>
            <a:gdLst/>
            <a:ahLst/>
            <a:cxnLst/>
            <a:rect l="l" t="t" r="r" b="b"/>
            <a:pathLst>
              <a:path w="784860" h="6485255">
                <a:moveTo>
                  <a:pt x="784339" y="0"/>
                </a:moveTo>
                <a:lnTo>
                  <a:pt x="0" y="811098"/>
                </a:lnTo>
                <a:lnTo>
                  <a:pt x="0" y="6484785"/>
                </a:lnTo>
                <a:lnTo>
                  <a:pt x="784339" y="6484785"/>
                </a:lnTo>
                <a:lnTo>
                  <a:pt x="784313" y="811098"/>
                </a:lnTo>
                <a:lnTo>
                  <a:pt x="784339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9" name="CustomShape 4"/>
          <p:cNvSpPr/>
          <p:nvPr/>
        </p:nvSpPr>
        <p:spPr>
          <a:xfrm>
            <a:off x="1188360" y="393840"/>
            <a:ext cx="253080" cy="505080"/>
          </a:xfrm>
          <a:custGeom>
            <a:avLst/>
            <a:gdLst/>
            <a:ahLst/>
            <a:cxnLst/>
            <a:rect l="l" t="t" r="r" b="b"/>
            <a:pathLst>
              <a:path w="253365" h="505459">
                <a:moveTo>
                  <a:pt x="0" y="0"/>
                </a:moveTo>
                <a:lnTo>
                  <a:pt x="0" y="504926"/>
                </a:lnTo>
                <a:lnTo>
                  <a:pt x="253085" y="260388"/>
                </a:lnTo>
                <a:lnTo>
                  <a:pt x="0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0" name="CustomShape 5"/>
          <p:cNvSpPr/>
          <p:nvPr/>
        </p:nvSpPr>
        <p:spPr>
          <a:xfrm>
            <a:off x="1544760" y="899280"/>
            <a:ext cx="6860880" cy="360"/>
          </a:xfrm>
          <a:custGeom>
            <a:avLst/>
            <a:gdLst/>
            <a:ahLst/>
            <a:cxnLst/>
            <a:rect l="l" t="t" r="r" b="b"/>
            <a:pathLst>
              <a:path w="6861175">
                <a:moveTo>
                  <a:pt x="0" y="0"/>
                </a:moveTo>
                <a:lnTo>
                  <a:pt x="6861048" y="0"/>
                </a:lnTo>
              </a:path>
            </a:pathLst>
          </a:custGeom>
          <a:noFill/>
          <a:ln w="39960">
            <a:solidFill>
              <a:srgbClr val="F7941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CustomShape 2"/>
          <p:cNvSpPr/>
          <p:nvPr/>
        </p:nvSpPr>
        <p:spPr>
          <a:xfrm>
            <a:off x="1586354" y="522132"/>
            <a:ext cx="716544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r>
              <a:rPr lang="pt-BR" b="1" spc="77" dirty="0">
                <a:solidFill>
                  <a:srgbClr val="F7941D"/>
                </a:solidFill>
                <a:latin typeface="Calibri"/>
              </a:rPr>
              <a:t>EIXO </a:t>
            </a:r>
            <a:r>
              <a:rPr lang="pt-BR" b="1" spc="77" dirty="0" smtClean="0">
                <a:solidFill>
                  <a:srgbClr val="F7941D"/>
                </a:solidFill>
                <a:latin typeface="Calibri"/>
              </a:rPr>
              <a:t>DESENVOLVIMENTO SUSTENTÁVEL: MOBILIDADE</a:t>
            </a:r>
            <a:endParaRPr lang="pt-BR" sz="1500" b="0" strike="noStrike" spc="-1" dirty="0">
              <a:latin typeface="Arial"/>
            </a:endParaRPr>
          </a:p>
        </p:txBody>
      </p:sp>
      <p:sp>
        <p:nvSpPr>
          <p:cNvPr id="8" name="CustomShape 3"/>
          <p:cNvSpPr/>
          <p:nvPr/>
        </p:nvSpPr>
        <p:spPr>
          <a:xfrm>
            <a:off x="8215920" y="5867280"/>
            <a:ext cx="625320" cy="766080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" name="CaixaDeTexto 2"/>
          <p:cNvSpPr txBox="1"/>
          <p:nvPr/>
        </p:nvSpPr>
        <p:spPr>
          <a:xfrm>
            <a:off x="1314900" y="4077072"/>
            <a:ext cx="6901020" cy="2139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900" b="1" dirty="0" smtClean="0"/>
              <a:t>PRINCIPAIS AÇÕES: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900" dirty="0" smtClean="0"/>
              <a:t>Plano de Mobilidade Urbana;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900" dirty="0" smtClean="0"/>
              <a:t>Cidade Acessível;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900" dirty="0" smtClean="0"/>
              <a:t>Programa de Segurança Viária;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900" dirty="0" smtClean="0"/>
              <a:t>Programa Trânsito Inteligente;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900" dirty="0" smtClean="0"/>
              <a:t>Educação para o trânsito.</a:t>
            </a:r>
          </a:p>
          <a:p>
            <a:pPr marL="285750" indent="-285750">
              <a:buFont typeface="Arial" pitchFamily="34" charset="0"/>
              <a:buChar char="•"/>
            </a:pPr>
            <a:endParaRPr lang="pt-BR" sz="1900" dirty="0"/>
          </a:p>
        </p:txBody>
      </p:sp>
      <p:graphicFrame>
        <p:nvGraphicFramePr>
          <p:cNvPr id="15" name="Gráfico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877809"/>
              </p:ext>
            </p:extLst>
          </p:nvPr>
        </p:nvGraphicFramePr>
        <p:xfrm>
          <a:off x="1907704" y="1124744"/>
          <a:ext cx="5976664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9057266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1544760" y="1272759"/>
            <a:ext cx="7009920" cy="449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1574280" y="531360"/>
            <a:ext cx="716544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endParaRPr lang="pt-BR" sz="1500" b="0" strike="noStrike" spc="-1" dirty="0">
              <a:latin typeface="Arial"/>
            </a:endParaRPr>
          </a:p>
        </p:txBody>
      </p:sp>
      <p:sp>
        <p:nvSpPr>
          <p:cNvPr id="98" name="CustomShape 3"/>
          <p:cNvSpPr/>
          <p:nvPr/>
        </p:nvSpPr>
        <p:spPr>
          <a:xfrm>
            <a:off x="223560" y="152280"/>
            <a:ext cx="784440" cy="6485040"/>
          </a:xfrm>
          <a:custGeom>
            <a:avLst/>
            <a:gdLst/>
            <a:ahLst/>
            <a:cxnLst/>
            <a:rect l="l" t="t" r="r" b="b"/>
            <a:pathLst>
              <a:path w="784860" h="6485255">
                <a:moveTo>
                  <a:pt x="784339" y="0"/>
                </a:moveTo>
                <a:lnTo>
                  <a:pt x="0" y="811098"/>
                </a:lnTo>
                <a:lnTo>
                  <a:pt x="0" y="6484785"/>
                </a:lnTo>
                <a:lnTo>
                  <a:pt x="784339" y="6484785"/>
                </a:lnTo>
                <a:lnTo>
                  <a:pt x="784313" y="811098"/>
                </a:lnTo>
                <a:lnTo>
                  <a:pt x="784339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9" name="CustomShape 4"/>
          <p:cNvSpPr/>
          <p:nvPr/>
        </p:nvSpPr>
        <p:spPr>
          <a:xfrm>
            <a:off x="1188360" y="393840"/>
            <a:ext cx="253080" cy="505080"/>
          </a:xfrm>
          <a:custGeom>
            <a:avLst/>
            <a:gdLst/>
            <a:ahLst/>
            <a:cxnLst/>
            <a:rect l="l" t="t" r="r" b="b"/>
            <a:pathLst>
              <a:path w="253365" h="505459">
                <a:moveTo>
                  <a:pt x="0" y="0"/>
                </a:moveTo>
                <a:lnTo>
                  <a:pt x="0" y="504926"/>
                </a:lnTo>
                <a:lnTo>
                  <a:pt x="253085" y="260388"/>
                </a:lnTo>
                <a:lnTo>
                  <a:pt x="0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0" name="CustomShape 5"/>
          <p:cNvSpPr/>
          <p:nvPr/>
        </p:nvSpPr>
        <p:spPr>
          <a:xfrm>
            <a:off x="1544760" y="899280"/>
            <a:ext cx="6860880" cy="360"/>
          </a:xfrm>
          <a:custGeom>
            <a:avLst/>
            <a:gdLst/>
            <a:ahLst/>
            <a:cxnLst/>
            <a:rect l="l" t="t" r="r" b="b"/>
            <a:pathLst>
              <a:path w="6861175">
                <a:moveTo>
                  <a:pt x="0" y="0"/>
                </a:moveTo>
                <a:lnTo>
                  <a:pt x="6861048" y="0"/>
                </a:lnTo>
              </a:path>
            </a:pathLst>
          </a:custGeom>
          <a:noFill/>
          <a:ln w="39960">
            <a:solidFill>
              <a:srgbClr val="F7941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CustomShape 2"/>
          <p:cNvSpPr/>
          <p:nvPr/>
        </p:nvSpPr>
        <p:spPr>
          <a:xfrm>
            <a:off x="1586354" y="522132"/>
            <a:ext cx="716544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r>
              <a:rPr lang="pt-BR" b="1" spc="77" dirty="0">
                <a:solidFill>
                  <a:srgbClr val="F7941D"/>
                </a:solidFill>
                <a:latin typeface="Calibri"/>
              </a:rPr>
              <a:t>EIXO </a:t>
            </a:r>
            <a:r>
              <a:rPr lang="pt-BR" b="1" spc="77" dirty="0" smtClean="0">
                <a:solidFill>
                  <a:srgbClr val="F7941D"/>
                </a:solidFill>
                <a:latin typeface="Calibri"/>
              </a:rPr>
              <a:t>DESENVOLVIMENTO SUSTENTÁVEL: MEIO AMBIENTE</a:t>
            </a:r>
            <a:endParaRPr lang="pt-BR" sz="1500" b="0" strike="noStrike" spc="-1" dirty="0">
              <a:latin typeface="Arial"/>
            </a:endParaRPr>
          </a:p>
        </p:txBody>
      </p:sp>
      <p:sp>
        <p:nvSpPr>
          <p:cNvPr id="8" name="CustomShape 3"/>
          <p:cNvSpPr/>
          <p:nvPr/>
        </p:nvSpPr>
        <p:spPr>
          <a:xfrm>
            <a:off x="8215920" y="5867280"/>
            <a:ext cx="625320" cy="766080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" name="CaixaDeTexto 2"/>
          <p:cNvSpPr txBox="1"/>
          <p:nvPr/>
        </p:nvSpPr>
        <p:spPr>
          <a:xfrm>
            <a:off x="1314900" y="4246637"/>
            <a:ext cx="690102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900" b="1" dirty="0" smtClean="0"/>
              <a:t>PRINCIPAIS AÇÕES: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900" dirty="0" smtClean="0"/>
              <a:t>Parque Linear </a:t>
            </a:r>
            <a:r>
              <a:rPr lang="pt-BR" sz="1900" dirty="0" err="1" smtClean="0"/>
              <a:t>Cassununga</a:t>
            </a:r>
            <a:r>
              <a:rPr lang="pt-BR" sz="1900" dirty="0" smtClean="0"/>
              <a:t> – Campo Grande;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900" dirty="0" smtClean="0"/>
              <a:t>Implantação de LEV (Local de Entrega Voluntária) no Cidade Salvador;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900" dirty="0" smtClean="0"/>
              <a:t>Implantação do Abrigo Municipal de Animais.</a:t>
            </a:r>
          </a:p>
          <a:p>
            <a:pPr marL="285750" indent="-285750">
              <a:buFont typeface="Arial" pitchFamily="34" charset="0"/>
              <a:buChar char="•"/>
            </a:pPr>
            <a:endParaRPr lang="pt-BR" sz="1900" dirty="0"/>
          </a:p>
        </p:txBody>
      </p:sp>
      <p:graphicFrame>
        <p:nvGraphicFramePr>
          <p:cNvPr id="11" name="Grá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5868749"/>
              </p:ext>
            </p:extLst>
          </p:nvPr>
        </p:nvGraphicFramePr>
        <p:xfrm>
          <a:off x="2195736" y="980728"/>
          <a:ext cx="5688632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4" name="Conector de seta reta 3"/>
          <p:cNvCxnSpPr/>
          <p:nvPr/>
        </p:nvCxnSpPr>
        <p:spPr>
          <a:xfrm flipV="1">
            <a:off x="4499992" y="1556792"/>
            <a:ext cx="792088" cy="1008112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ixaDeTexto 8"/>
          <p:cNvSpPr txBox="1"/>
          <p:nvPr/>
        </p:nvSpPr>
        <p:spPr>
          <a:xfrm>
            <a:off x="4185624" y="1721645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37,6%</a:t>
            </a:r>
            <a:endParaRPr lang="pt-B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184022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1544760" y="1272759"/>
            <a:ext cx="7009920" cy="449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1574280" y="531360"/>
            <a:ext cx="716544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endParaRPr lang="pt-BR" sz="1500" b="0" strike="noStrike" spc="-1" dirty="0">
              <a:latin typeface="Arial"/>
            </a:endParaRPr>
          </a:p>
        </p:txBody>
      </p:sp>
      <p:sp>
        <p:nvSpPr>
          <p:cNvPr id="98" name="CustomShape 3"/>
          <p:cNvSpPr/>
          <p:nvPr/>
        </p:nvSpPr>
        <p:spPr>
          <a:xfrm>
            <a:off x="223560" y="152280"/>
            <a:ext cx="784440" cy="6485040"/>
          </a:xfrm>
          <a:custGeom>
            <a:avLst/>
            <a:gdLst/>
            <a:ahLst/>
            <a:cxnLst/>
            <a:rect l="l" t="t" r="r" b="b"/>
            <a:pathLst>
              <a:path w="784860" h="6485255">
                <a:moveTo>
                  <a:pt x="784339" y="0"/>
                </a:moveTo>
                <a:lnTo>
                  <a:pt x="0" y="811098"/>
                </a:lnTo>
                <a:lnTo>
                  <a:pt x="0" y="6484785"/>
                </a:lnTo>
                <a:lnTo>
                  <a:pt x="784339" y="6484785"/>
                </a:lnTo>
                <a:lnTo>
                  <a:pt x="784313" y="811098"/>
                </a:lnTo>
                <a:lnTo>
                  <a:pt x="784339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9" name="CustomShape 4"/>
          <p:cNvSpPr/>
          <p:nvPr/>
        </p:nvSpPr>
        <p:spPr>
          <a:xfrm>
            <a:off x="1188360" y="393840"/>
            <a:ext cx="253080" cy="505080"/>
          </a:xfrm>
          <a:custGeom>
            <a:avLst/>
            <a:gdLst/>
            <a:ahLst/>
            <a:cxnLst/>
            <a:rect l="l" t="t" r="r" b="b"/>
            <a:pathLst>
              <a:path w="253365" h="505459">
                <a:moveTo>
                  <a:pt x="0" y="0"/>
                </a:moveTo>
                <a:lnTo>
                  <a:pt x="0" y="504926"/>
                </a:lnTo>
                <a:lnTo>
                  <a:pt x="253085" y="260388"/>
                </a:lnTo>
                <a:lnTo>
                  <a:pt x="0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0" name="CustomShape 5"/>
          <p:cNvSpPr/>
          <p:nvPr/>
        </p:nvSpPr>
        <p:spPr>
          <a:xfrm>
            <a:off x="1544760" y="899280"/>
            <a:ext cx="6860880" cy="360"/>
          </a:xfrm>
          <a:custGeom>
            <a:avLst/>
            <a:gdLst/>
            <a:ahLst/>
            <a:cxnLst/>
            <a:rect l="l" t="t" r="r" b="b"/>
            <a:pathLst>
              <a:path w="6861175">
                <a:moveTo>
                  <a:pt x="0" y="0"/>
                </a:moveTo>
                <a:lnTo>
                  <a:pt x="6861048" y="0"/>
                </a:lnTo>
              </a:path>
            </a:pathLst>
          </a:custGeom>
          <a:noFill/>
          <a:ln w="39960">
            <a:solidFill>
              <a:srgbClr val="F7941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CustomShape 2"/>
          <p:cNvSpPr/>
          <p:nvPr/>
        </p:nvSpPr>
        <p:spPr>
          <a:xfrm>
            <a:off x="1586354" y="522132"/>
            <a:ext cx="752215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r>
              <a:rPr lang="pt-BR" sz="1700" b="1" spc="77" dirty="0">
                <a:solidFill>
                  <a:srgbClr val="F7941D"/>
                </a:solidFill>
                <a:latin typeface="Calibri"/>
              </a:rPr>
              <a:t>EIXO </a:t>
            </a:r>
            <a:r>
              <a:rPr lang="pt-BR" sz="1700" b="1" spc="77" dirty="0" smtClean="0">
                <a:solidFill>
                  <a:srgbClr val="F7941D"/>
                </a:solidFill>
                <a:latin typeface="Calibri"/>
              </a:rPr>
              <a:t>DESENVOLVIMENTO SUSTENTÁVEL: DESENVOLVIMENTO ECONÔMICO</a:t>
            </a:r>
            <a:endParaRPr lang="pt-BR" sz="1700" b="0" strike="noStrike" spc="-1" dirty="0">
              <a:latin typeface="Arial"/>
            </a:endParaRPr>
          </a:p>
        </p:txBody>
      </p:sp>
      <p:sp>
        <p:nvSpPr>
          <p:cNvPr id="8" name="CustomShape 3"/>
          <p:cNvSpPr/>
          <p:nvPr/>
        </p:nvSpPr>
        <p:spPr>
          <a:xfrm>
            <a:off x="8215920" y="5867280"/>
            <a:ext cx="625320" cy="766080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" name="CaixaDeTexto 2"/>
          <p:cNvSpPr txBox="1"/>
          <p:nvPr/>
        </p:nvSpPr>
        <p:spPr>
          <a:xfrm>
            <a:off x="1314900" y="4077072"/>
            <a:ext cx="6901020" cy="272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900" b="1" dirty="0" smtClean="0"/>
              <a:t>PRINCIPAIS AÇÕES: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900" dirty="0" smtClean="0"/>
              <a:t>CIEJ (Manutenção do Centro de Inovação e Empreendedorismo);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900" dirty="0" smtClean="0"/>
              <a:t>Banco do Povo;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900" dirty="0" smtClean="0"/>
              <a:t>Fomento ao Turismo;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900" dirty="0" smtClean="0"/>
              <a:t>Programa “Jacareí Terra da Cerveja”;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900" dirty="0" smtClean="0"/>
              <a:t>Patrulha Agrícola Mecanizada;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900" dirty="0" smtClean="0"/>
              <a:t>Casa do Empreendedor;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900" dirty="0" smtClean="0"/>
              <a:t>Programa Investe Jacareí.</a:t>
            </a:r>
          </a:p>
          <a:p>
            <a:pPr marL="285750" indent="-285750">
              <a:buFont typeface="Arial" pitchFamily="34" charset="0"/>
              <a:buChar char="•"/>
            </a:pPr>
            <a:endParaRPr lang="pt-BR" sz="1900" dirty="0"/>
          </a:p>
        </p:txBody>
      </p:sp>
      <p:graphicFrame>
        <p:nvGraphicFramePr>
          <p:cNvPr id="13" name="Gráfico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3722095"/>
              </p:ext>
            </p:extLst>
          </p:nvPr>
        </p:nvGraphicFramePr>
        <p:xfrm>
          <a:off x="2195736" y="1196752"/>
          <a:ext cx="5328592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9502534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1544760" y="1272759"/>
            <a:ext cx="7009920" cy="449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1574280" y="531360"/>
            <a:ext cx="716544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endParaRPr lang="pt-BR" sz="1500" b="0" strike="noStrike" spc="-1" dirty="0">
              <a:latin typeface="Arial"/>
            </a:endParaRPr>
          </a:p>
        </p:txBody>
      </p:sp>
      <p:sp>
        <p:nvSpPr>
          <p:cNvPr id="98" name="CustomShape 3"/>
          <p:cNvSpPr/>
          <p:nvPr/>
        </p:nvSpPr>
        <p:spPr>
          <a:xfrm>
            <a:off x="223560" y="152280"/>
            <a:ext cx="784440" cy="6485040"/>
          </a:xfrm>
          <a:custGeom>
            <a:avLst/>
            <a:gdLst/>
            <a:ahLst/>
            <a:cxnLst/>
            <a:rect l="l" t="t" r="r" b="b"/>
            <a:pathLst>
              <a:path w="784860" h="6485255">
                <a:moveTo>
                  <a:pt x="784339" y="0"/>
                </a:moveTo>
                <a:lnTo>
                  <a:pt x="0" y="811098"/>
                </a:lnTo>
                <a:lnTo>
                  <a:pt x="0" y="6484785"/>
                </a:lnTo>
                <a:lnTo>
                  <a:pt x="784339" y="6484785"/>
                </a:lnTo>
                <a:lnTo>
                  <a:pt x="784313" y="811098"/>
                </a:lnTo>
                <a:lnTo>
                  <a:pt x="784339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9" name="CustomShape 4"/>
          <p:cNvSpPr/>
          <p:nvPr/>
        </p:nvSpPr>
        <p:spPr>
          <a:xfrm>
            <a:off x="1188360" y="393840"/>
            <a:ext cx="253080" cy="505080"/>
          </a:xfrm>
          <a:custGeom>
            <a:avLst/>
            <a:gdLst/>
            <a:ahLst/>
            <a:cxnLst/>
            <a:rect l="l" t="t" r="r" b="b"/>
            <a:pathLst>
              <a:path w="253365" h="505459">
                <a:moveTo>
                  <a:pt x="0" y="0"/>
                </a:moveTo>
                <a:lnTo>
                  <a:pt x="0" y="504926"/>
                </a:lnTo>
                <a:lnTo>
                  <a:pt x="253085" y="260388"/>
                </a:lnTo>
                <a:lnTo>
                  <a:pt x="0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0" name="CustomShape 5"/>
          <p:cNvSpPr/>
          <p:nvPr/>
        </p:nvSpPr>
        <p:spPr>
          <a:xfrm>
            <a:off x="1544760" y="899280"/>
            <a:ext cx="6860880" cy="360"/>
          </a:xfrm>
          <a:custGeom>
            <a:avLst/>
            <a:gdLst/>
            <a:ahLst/>
            <a:cxnLst/>
            <a:rect l="l" t="t" r="r" b="b"/>
            <a:pathLst>
              <a:path w="6861175">
                <a:moveTo>
                  <a:pt x="0" y="0"/>
                </a:moveTo>
                <a:lnTo>
                  <a:pt x="6861048" y="0"/>
                </a:lnTo>
              </a:path>
            </a:pathLst>
          </a:custGeom>
          <a:noFill/>
          <a:ln w="39960">
            <a:solidFill>
              <a:srgbClr val="F7941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CustomShape 2"/>
          <p:cNvSpPr/>
          <p:nvPr/>
        </p:nvSpPr>
        <p:spPr>
          <a:xfrm>
            <a:off x="1586354" y="522132"/>
            <a:ext cx="752215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r>
              <a:rPr lang="pt-BR" sz="1700" b="1" spc="77" dirty="0">
                <a:solidFill>
                  <a:srgbClr val="F7941D"/>
                </a:solidFill>
                <a:latin typeface="Calibri"/>
              </a:rPr>
              <a:t>EIXO </a:t>
            </a:r>
            <a:r>
              <a:rPr lang="pt-BR" sz="1700" b="1" spc="77" dirty="0" smtClean="0">
                <a:solidFill>
                  <a:srgbClr val="F7941D"/>
                </a:solidFill>
                <a:latin typeface="Calibri"/>
              </a:rPr>
              <a:t>DESENVOLVIMENTO SUSTENTÁVEL: SANEAMENTO</a:t>
            </a:r>
            <a:endParaRPr lang="pt-BR" sz="1700" b="0" strike="noStrike" spc="-1" dirty="0">
              <a:latin typeface="Arial"/>
            </a:endParaRPr>
          </a:p>
        </p:txBody>
      </p:sp>
      <p:sp>
        <p:nvSpPr>
          <p:cNvPr id="8" name="CustomShape 3"/>
          <p:cNvSpPr/>
          <p:nvPr/>
        </p:nvSpPr>
        <p:spPr>
          <a:xfrm>
            <a:off x="8215920" y="5867280"/>
            <a:ext cx="625320" cy="766080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" name="CaixaDeTexto 2"/>
          <p:cNvSpPr txBox="1"/>
          <p:nvPr/>
        </p:nvSpPr>
        <p:spPr>
          <a:xfrm>
            <a:off x="1314900" y="3774998"/>
            <a:ext cx="7577580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900" b="1" dirty="0" smtClean="0"/>
              <a:t>PRINCIPAIS AÇÕES: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900" dirty="0" smtClean="0"/>
              <a:t>Rede de distribuição de água nos bairros: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1900" dirty="0" smtClean="0"/>
              <a:t>JAMIC/Est. Bom </a:t>
            </a:r>
            <a:r>
              <a:rPr lang="pt-BR" sz="1900" dirty="0"/>
              <a:t>Jesus/Itapema/</a:t>
            </a:r>
            <a:r>
              <a:rPr lang="pt-BR" sz="1900" dirty="0" err="1"/>
              <a:t>Parateí</a:t>
            </a:r>
            <a:r>
              <a:rPr lang="pt-BR" sz="1900" dirty="0"/>
              <a:t> do Meio/Bairro do </a:t>
            </a:r>
            <a:r>
              <a:rPr lang="pt-BR" sz="1900" dirty="0" smtClean="0"/>
              <a:t>Figueira;</a:t>
            </a:r>
            <a:endParaRPr lang="pt-BR" sz="1900" dirty="0" smtClean="0"/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1900" dirty="0" smtClean="0"/>
              <a:t>Veraneio </a:t>
            </a:r>
            <a:r>
              <a:rPr lang="pt-BR" sz="1900" dirty="0" smtClean="0"/>
              <a:t>Irajá; </a:t>
            </a:r>
            <a:endParaRPr lang="pt-BR" sz="1900" dirty="0" smtClean="0"/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1900" dirty="0" smtClean="0"/>
              <a:t>Centro</a:t>
            </a:r>
            <a:r>
              <a:rPr lang="pt-BR" sz="1900" dirty="0"/>
              <a:t>;</a:t>
            </a:r>
            <a:endParaRPr lang="pt-BR" sz="1900" dirty="0" smtClean="0"/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1900" dirty="0" smtClean="0"/>
              <a:t>Jd</a:t>
            </a:r>
            <a:r>
              <a:rPr lang="pt-BR" sz="1900" dirty="0"/>
              <a:t>. </a:t>
            </a:r>
            <a:r>
              <a:rPr lang="pt-BR" sz="1900" dirty="0" smtClean="0"/>
              <a:t>Jacinto; </a:t>
            </a:r>
            <a:endParaRPr lang="pt-BR" sz="1900" dirty="0" smtClean="0"/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1900" dirty="0" smtClean="0"/>
              <a:t>Meia </a:t>
            </a:r>
            <a:r>
              <a:rPr lang="pt-BR" sz="1900" dirty="0" smtClean="0"/>
              <a:t>Lua; </a:t>
            </a:r>
            <a:endParaRPr lang="pt-BR" sz="1900" dirty="0" smtClean="0"/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1900" dirty="0" smtClean="0"/>
              <a:t>Santa </a:t>
            </a:r>
            <a:r>
              <a:rPr lang="pt-BR" sz="1900" dirty="0" smtClean="0"/>
              <a:t>Maria; </a:t>
            </a:r>
            <a:endParaRPr lang="pt-BR" sz="1900" dirty="0" smtClean="0"/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1900" dirty="0" smtClean="0"/>
              <a:t>Parque Sto. </a:t>
            </a:r>
            <a:r>
              <a:rPr lang="pt-BR" sz="1900" dirty="0" smtClean="0"/>
              <a:t>Antônio; </a:t>
            </a:r>
            <a:endParaRPr lang="pt-BR" sz="1900" dirty="0" smtClean="0"/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1900" dirty="0" smtClean="0"/>
              <a:t>Bela </a:t>
            </a:r>
            <a:r>
              <a:rPr lang="pt-BR" sz="1900" dirty="0" smtClean="0"/>
              <a:t>Vista.</a:t>
            </a:r>
            <a:endParaRPr lang="pt-BR" sz="1900" dirty="0"/>
          </a:p>
        </p:txBody>
      </p:sp>
      <p:graphicFrame>
        <p:nvGraphicFramePr>
          <p:cNvPr id="11" name="Grá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2133156"/>
              </p:ext>
            </p:extLst>
          </p:nvPr>
        </p:nvGraphicFramePr>
        <p:xfrm>
          <a:off x="2024652" y="928199"/>
          <a:ext cx="6264696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4" name="Conector de seta reta 3"/>
          <p:cNvCxnSpPr/>
          <p:nvPr/>
        </p:nvCxnSpPr>
        <p:spPr>
          <a:xfrm>
            <a:off x="4860032" y="1700808"/>
            <a:ext cx="936104" cy="720080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ixaDeTexto 1"/>
          <p:cNvSpPr txBox="1"/>
          <p:nvPr/>
        </p:nvSpPr>
        <p:spPr>
          <a:xfrm>
            <a:off x="5245133" y="1690501"/>
            <a:ext cx="769474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pt-BR" sz="1800" b="1" dirty="0" smtClean="0">
                <a:solidFill>
                  <a:srgbClr val="FF0000"/>
                </a:solidFill>
              </a:rPr>
              <a:t>8,7%</a:t>
            </a:r>
            <a:endParaRPr lang="pt-BR" sz="1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117621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1544760" y="1272759"/>
            <a:ext cx="7009920" cy="449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1574280" y="531360"/>
            <a:ext cx="716544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endParaRPr lang="pt-BR" sz="1500" b="0" strike="noStrike" spc="-1" dirty="0">
              <a:latin typeface="Arial"/>
            </a:endParaRPr>
          </a:p>
        </p:txBody>
      </p:sp>
      <p:sp>
        <p:nvSpPr>
          <p:cNvPr id="98" name="CustomShape 3"/>
          <p:cNvSpPr/>
          <p:nvPr/>
        </p:nvSpPr>
        <p:spPr>
          <a:xfrm>
            <a:off x="223560" y="152280"/>
            <a:ext cx="784440" cy="6485040"/>
          </a:xfrm>
          <a:custGeom>
            <a:avLst/>
            <a:gdLst/>
            <a:ahLst/>
            <a:cxnLst/>
            <a:rect l="l" t="t" r="r" b="b"/>
            <a:pathLst>
              <a:path w="784860" h="6485255">
                <a:moveTo>
                  <a:pt x="784339" y="0"/>
                </a:moveTo>
                <a:lnTo>
                  <a:pt x="0" y="811098"/>
                </a:lnTo>
                <a:lnTo>
                  <a:pt x="0" y="6484785"/>
                </a:lnTo>
                <a:lnTo>
                  <a:pt x="784339" y="6484785"/>
                </a:lnTo>
                <a:lnTo>
                  <a:pt x="784313" y="811098"/>
                </a:lnTo>
                <a:lnTo>
                  <a:pt x="784339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9" name="CustomShape 4"/>
          <p:cNvSpPr/>
          <p:nvPr/>
        </p:nvSpPr>
        <p:spPr>
          <a:xfrm>
            <a:off x="1188360" y="393840"/>
            <a:ext cx="253080" cy="505080"/>
          </a:xfrm>
          <a:custGeom>
            <a:avLst/>
            <a:gdLst/>
            <a:ahLst/>
            <a:cxnLst/>
            <a:rect l="l" t="t" r="r" b="b"/>
            <a:pathLst>
              <a:path w="253365" h="505459">
                <a:moveTo>
                  <a:pt x="0" y="0"/>
                </a:moveTo>
                <a:lnTo>
                  <a:pt x="0" y="504926"/>
                </a:lnTo>
                <a:lnTo>
                  <a:pt x="253085" y="260388"/>
                </a:lnTo>
                <a:lnTo>
                  <a:pt x="0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0" name="CustomShape 5"/>
          <p:cNvSpPr/>
          <p:nvPr/>
        </p:nvSpPr>
        <p:spPr>
          <a:xfrm>
            <a:off x="1544760" y="899280"/>
            <a:ext cx="6860880" cy="360"/>
          </a:xfrm>
          <a:custGeom>
            <a:avLst/>
            <a:gdLst/>
            <a:ahLst/>
            <a:cxnLst/>
            <a:rect l="l" t="t" r="r" b="b"/>
            <a:pathLst>
              <a:path w="6861175">
                <a:moveTo>
                  <a:pt x="0" y="0"/>
                </a:moveTo>
                <a:lnTo>
                  <a:pt x="6861048" y="0"/>
                </a:lnTo>
              </a:path>
            </a:pathLst>
          </a:custGeom>
          <a:noFill/>
          <a:ln w="39960">
            <a:solidFill>
              <a:srgbClr val="F7941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CustomShape 2"/>
          <p:cNvSpPr/>
          <p:nvPr/>
        </p:nvSpPr>
        <p:spPr>
          <a:xfrm>
            <a:off x="1586354" y="522132"/>
            <a:ext cx="752215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r>
              <a:rPr lang="pt-BR" sz="1700" b="1" spc="77" dirty="0">
                <a:solidFill>
                  <a:srgbClr val="F7941D"/>
                </a:solidFill>
                <a:latin typeface="Calibri"/>
              </a:rPr>
              <a:t>EIXO </a:t>
            </a:r>
            <a:r>
              <a:rPr lang="pt-BR" sz="1700" b="1" spc="77" dirty="0" smtClean="0">
                <a:solidFill>
                  <a:srgbClr val="F7941D"/>
                </a:solidFill>
                <a:latin typeface="Calibri"/>
              </a:rPr>
              <a:t>DESENVOLVIMENTO SUSTENTÁVEL: SANEAMENTO</a:t>
            </a:r>
            <a:endParaRPr lang="pt-BR" sz="1700" b="0" strike="noStrike" spc="-1" dirty="0">
              <a:latin typeface="Arial"/>
            </a:endParaRPr>
          </a:p>
        </p:txBody>
      </p:sp>
      <p:sp>
        <p:nvSpPr>
          <p:cNvPr id="8" name="CustomShape 3"/>
          <p:cNvSpPr/>
          <p:nvPr/>
        </p:nvSpPr>
        <p:spPr>
          <a:xfrm>
            <a:off x="8215920" y="5867280"/>
            <a:ext cx="625320" cy="766080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" name="CaixaDeTexto 2"/>
          <p:cNvSpPr txBox="1"/>
          <p:nvPr/>
        </p:nvSpPr>
        <p:spPr>
          <a:xfrm>
            <a:off x="1314900" y="4077072"/>
            <a:ext cx="6901020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900" b="1" dirty="0" smtClean="0"/>
              <a:t>PRINCIPAIS AÇÕES: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pt-BR" sz="1900" dirty="0" smtClean="0"/>
              <a:t>Estações de tratamento de esgoto: </a:t>
            </a:r>
          </a:p>
          <a:p>
            <a:pPr marL="742950" lvl="1" indent="-285750" algn="just">
              <a:buFont typeface="Arial" pitchFamily="34" charset="0"/>
              <a:buChar char="•"/>
            </a:pPr>
            <a:r>
              <a:rPr lang="pt-BR" sz="1900" dirty="0" err="1" smtClean="0"/>
              <a:t>Ygarapés</a:t>
            </a:r>
            <a:r>
              <a:rPr lang="pt-BR" sz="1900" dirty="0" smtClean="0"/>
              <a:t>, </a:t>
            </a:r>
          </a:p>
          <a:p>
            <a:pPr marL="742950" lvl="1" indent="-285750" algn="just">
              <a:buFont typeface="Arial" pitchFamily="34" charset="0"/>
              <a:buChar char="•"/>
            </a:pPr>
            <a:r>
              <a:rPr lang="pt-BR" sz="1900" dirty="0" smtClean="0"/>
              <a:t>Sta. Paula, </a:t>
            </a:r>
          </a:p>
          <a:p>
            <a:pPr marL="742950" lvl="1" indent="-285750" algn="just">
              <a:buFont typeface="Arial" pitchFamily="34" charset="0"/>
              <a:buChar char="•"/>
            </a:pPr>
            <a:r>
              <a:rPr lang="pt-BR" sz="1900" dirty="0" smtClean="0"/>
              <a:t>Jd. Panorama;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pt-BR" sz="1900" dirty="0" smtClean="0"/>
              <a:t>Duplicação da ETE Central;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pt-BR" sz="1900" dirty="0" smtClean="0"/>
              <a:t>Redes Coletoras de Esgoto: Estância do Porto Velho, Veraneio </a:t>
            </a:r>
            <a:r>
              <a:rPr lang="pt-BR" sz="1900" dirty="0" err="1" smtClean="0"/>
              <a:t>Ijal</a:t>
            </a:r>
            <a:r>
              <a:rPr lang="pt-BR" sz="1900" dirty="0" smtClean="0"/>
              <a:t>, Chácaras </a:t>
            </a:r>
            <a:r>
              <a:rPr lang="pt-BR" sz="1900" dirty="0" err="1" smtClean="0"/>
              <a:t>Ygarapés</a:t>
            </a:r>
            <a:r>
              <a:rPr lang="pt-BR" sz="1900" dirty="0" smtClean="0"/>
              <a:t>.</a:t>
            </a:r>
            <a:endParaRPr lang="pt-BR" sz="1900" dirty="0"/>
          </a:p>
          <a:p>
            <a:pPr marL="285750" indent="-285750">
              <a:buFont typeface="Arial" pitchFamily="34" charset="0"/>
              <a:buChar char="•"/>
            </a:pPr>
            <a:endParaRPr lang="pt-BR" sz="1900" dirty="0" smtClean="0"/>
          </a:p>
          <a:p>
            <a:pPr marL="285750" indent="-285750">
              <a:buFont typeface="Arial" pitchFamily="34" charset="0"/>
              <a:buChar char="•"/>
            </a:pPr>
            <a:endParaRPr lang="pt-BR" sz="1900" dirty="0"/>
          </a:p>
        </p:txBody>
      </p:sp>
      <p:graphicFrame>
        <p:nvGraphicFramePr>
          <p:cNvPr id="11" name="Grá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8884488"/>
              </p:ext>
            </p:extLst>
          </p:nvPr>
        </p:nvGraphicFramePr>
        <p:xfrm>
          <a:off x="1619672" y="1272759"/>
          <a:ext cx="6408712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4" name="Conector de seta reta 3"/>
          <p:cNvCxnSpPr/>
          <p:nvPr/>
        </p:nvCxnSpPr>
        <p:spPr>
          <a:xfrm>
            <a:off x="4411325" y="1834517"/>
            <a:ext cx="936104" cy="720080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ixaDeTexto 1"/>
          <p:cNvSpPr txBox="1"/>
          <p:nvPr/>
        </p:nvSpPr>
        <p:spPr>
          <a:xfrm>
            <a:off x="4958452" y="1894061"/>
            <a:ext cx="769474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pt-BR" sz="1800" b="1" dirty="0" smtClean="0">
                <a:solidFill>
                  <a:srgbClr val="FF0000"/>
                </a:solidFill>
              </a:rPr>
              <a:t>8,7%</a:t>
            </a:r>
            <a:endParaRPr lang="pt-BR" sz="1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539737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CustomShape 2"/>
          <p:cNvSpPr/>
          <p:nvPr/>
        </p:nvSpPr>
        <p:spPr>
          <a:xfrm>
            <a:off x="1574280" y="531360"/>
            <a:ext cx="716544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endParaRPr lang="pt-BR" sz="1500" b="0" strike="noStrike" spc="-1" dirty="0">
              <a:latin typeface="Arial"/>
            </a:endParaRPr>
          </a:p>
        </p:txBody>
      </p:sp>
      <p:sp>
        <p:nvSpPr>
          <p:cNvPr id="98" name="CustomShape 3"/>
          <p:cNvSpPr/>
          <p:nvPr/>
        </p:nvSpPr>
        <p:spPr>
          <a:xfrm>
            <a:off x="223560" y="152280"/>
            <a:ext cx="784440" cy="6485040"/>
          </a:xfrm>
          <a:custGeom>
            <a:avLst/>
            <a:gdLst/>
            <a:ahLst/>
            <a:cxnLst/>
            <a:rect l="l" t="t" r="r" b="b"/>
            <a:pathLst>
              <a:path w="784860" h="6485255">
                <a:moveTo>
                  <a:pt x="784339" y="0"/>
                </a:moveTo>
                <a:lnTo>
                  <a:pt x="0" y="811098"/>
                </a:lnTo>
                <a:lnTo>
                  <a:pt x="0" y="6484785"/>
                </a:lnTo>
                <a:lnTo>
                  <a:pt x="784339" y="6484785"/>
                </a:lnTo>
                <a:lnTo>
                  <a:pt x="784313" y="811098"/>
                </a:lnTo>
                <a:lnTo>
                  <a:pt x="784339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9" name="CustomShape 4"/>
          <p:cNvSpPr/>
          <p:nvPr/>
        </p:nvSpPr>
        <p:spPr>
          <a:xfrm>
            <a:off x="1188360" y="393840"/>
            <a:ext cx="253080" cy="505080"/>
          </a:xfrm>
          <a:custGeom>
            <a:avLst/>
            <a:gdLst/>
            <a:ahLst/>
            <a:cxnLst/>
            <a:rect l="l" t="t" r="r" b="b"/>
            <a:pathLst>
              <a:path w="253365" h="505459">
                <a:moveTo>
                  <a:pt x="0" y="0"/>
                </a:moveTo>
                <a:lnTo>
                  <a:pt x="0" y="504926"/>
                </a:lnTo>
                <a:lnTo>
                  <a:pt x="253085" y="260388"/>
                </a:lnTo>
                <a:lnTo>
                  <a:pt x="0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0" name="CustomShape 5"/>
          <p:cNvSpPr/>
          <p:nvPr/>
        </p:nvSpPr>
        <p:spPr>
          <a:xfrm>
            <a:off x="1544760" y="899280"/>
            <a:ext cx="6860880" cy="360"/>
          </a:xfrm>
          <a:custGeom>
            <a:avLst/>
            <a:gdLst/>
            <a:ahLst/>
            <a:cxnLst/>
            <a:rect l="l" t="t" r="r" b="b"/>
            <a:pathLst>
              <a:path w="6861175">
                <a:moveTo>
                  <a:pt x="0" y="0"/>
                </a:moveTo>
                <a:lnTo>
                  <a:pt x="6861048" y="0"/>
                </a:lnTo>
              </a:path>
            </a:pathLst>
          </a:custGeom>
          <a:noFill/>
          <a:ln w="39960">
            <a:solidFill>
              <a:srgbClr val="F7941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CustomShape 2"/>
          <p:cNvSpPr/>
          <p:nvPr/>
        </p:nvSpPr>
        <p:spPr>
          <a:xfrm>
            <a:off x="1586354" y="522132"/>
            <a:ext cx="752215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r>
              <a:rPr lang="pt-BR" sz="1700" b="1" spc="77" dirty="0">
                <a:solidFill>
                  <a:srgbClr val="F7941D"/>
                </a:solidFill>
                <a:latin typeface="Calibri"/>
              </a:rPr>
              <a:t>EIXO </a:t>
            </a:r>
            <a:r>
              <a:rPr lang="pt-BR" sz="1700" b="1" spc="77" dirty="0" smtClean="0">
                <a:solidFill>
                  <a:srgbClr val="F7941D"/>
                </a:solidFill>
                <a:latin typeface="Calibri"/>
              </a:rPr>
              <a:t>GESTÃO: GOVERNO E PLANEJAMENTO</a:t>
            </a:r>
            <a:endParaRPr lang="pt-BR" sz="1700" b="0" strike="noStrike" spc="-1" dirty="0">
              <a:latin typeface="Arial"/>
            </a:endParaRPr>
          </a:p>
        </p:txBody>
      </p:sp>
      <p:sp>
        <p:nvSpPr>
          <p:cNvPr id="8" name="CustomShape 3"/>
          <p:cNvSpPr/>
          <p:nvPr/>
        </p:nvSpPr>
        <p:spPr>
          <a:xfrm>
            <a:off x="8215920" y="5867280"/>
            <a:ext cx="625320" cy="766080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aphicFrame>
        <p:nvGraphicFramePr>
          <p:cNvPr id="13" name="Gráfico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0808646"/>
              </p:ext>
            </p:extLst>
          </p:nvPr>
        </p:nvGraphicFramePr>
        <p:xfrm>
          <a:off x="1691680" y="980728"/>
          <a:ext cx="6336704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CaixaDeTexto 14"/>
          <p:cNvSpPr txBox="1"/>
          <p:nvPr/>
        </p:nvSpPr>
        <p:spPr>
          <a:xfrm>
            <a:off x="1297559" y="3933056"/>
            <a:ext cx="6901020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900" b="1" dirty="0" smtClean="0"/>
              <a:t>PRINCIPAIS AÇÕES: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900" dirty="0" smtClean="0"/>
              <a:t>Terceira Ponte;</a:t>
            </a:r>
          </a:p>
          <a:p>
            <a:pPr marL="285750" indent="-285750" fontAlgn="ctr">
              <a:buFont typeface="Arial" pitchFamily="34" charset="0"/>
              <a:buChar char="•"/>
            </a:pPr>
            <a:r>
              <a:rPr lang="pt-BR" sz="1900" dirty="0"/>
              <a:t>Interligação Av. Davi Lino/Pq. Meia Lua/Av. </a:t>
            </a:r>
            <a:r>
              <a:rPr lang="pt-BR" sz="1900" dirty="0" err="1"/>
              <a:t>Malek</a:t>
            </a:r>
            <a:r>
              <a:rPr lang="pt-BR" sz="1900" dirty="0"/>
              <a:t> Assad;</a:t>
            </a:r>
          </a:p>
          <a:p>
            <a:pPr marL="285750" indent="-285750" fontAlgn="ctr">
              <a:buFont typeface="Arial" pitchFamily="34" charset="0"/>
              <a:buChar char="•"/>
            </a:pPr>
            <a:r>
              <a:rPr lang="pt-BR" sz="1900" dirty="0"/>
              <a:t>Duplicação da Av. Castelo </a:t>
            </a:r>
            <a:r>
              <a:rPr lang="pt-BR" sz="1900" dirty="0" smtClean="0"/>
              <a:t>Branco;</a:t>
            </a:r>
            <a:endParaRPr lang="pt-BR" sz="1900" dirty="0"/>
          </a:p>
          <a:p>
            <a:pPr marL="285750" indent="-285750" fontAlgn="ctr">
              <a:buFont typeface="Arial" pitchFamily="34" charset="0"/>
              <a:buChar char="•"/>
            </a:pPr>
            <a:r>
              <a:rPr lang="pt-BR" sz="1900" dirty="0"/>
              <a:t>Entroncamento Adhemar de </a:t>
            </a:r>
            <a:r>
              <a:rPr lang="pt-BR" sz="1900" dirty="0" smtClean="0"/>
              <a:t>Barros;</a:t>
            </a:r>
          </a:p>
          <a:p>
            <a:pPr marL="285750" indent="-285750" fontAlgn="ctr">
              <a:buFont typeface="Arial" pitchFamily="34" charset="0"/>
              <a:buChar char="•"/>
            </a:pPr>
            <a:r>
              <a:rPr lang="pt-BR" sz="1900" dirty="0"/>
              <a:t>Recuperação Ambiental do Parque do Morro do Cristo;</a:t>
            </a:r>
          </a:p>
          <a:p>
            <a:pPr marL="285750" indent="-285750" fontAlgn="ctr">
              <a:buFont typeface="Arial" pitchFamily="34" charset="0"/>
              <a:buChar char="•"/>
            </a:pPr>
            <a:r>
              <a:rPr lang="pt-BR" sz="1900" dirty="0"/>
              <a:t>Áreas de lazer Parque Califórnia, Imperial e Paraíso</a:t>
            </a:r>
            <a:r>
              <a:rPr lang="pt-BR" sz="1900" dirty="0" smtClean="0"/>
              <a:t>;</a:t>
            </a:r>
          </a:p>
          <a:p>
            <a:pPr marL="285750" indent="-285750" fontAlgn="ctr">
              <a:buFont typeface="Arial" pitchFamily="34" charset="0"/>
              <a:buChar char="•"/>
            </a:pPr>
            <a:r>
              <a:rPr lang="pt-BR" sz="1900" dirty="0"/>
              <a:t>Inspeção de Pontes;</a:t>
            </a:r>
          </a:p>
          <a:p>
            <a:pPr marL="285750" indent="-285750" fontAlgn="ctr">
              <a:buFont typeface="Arial" pitchFamily="34" charset="0"/>
              <a:buChar char="•"/>
            </a:pPr>
            <a:r>
              <a:rPr lang="pt-BR" sz="1900" dirty="0"/>
              <a:t>Renova Centro.</a:t>
            </a:r>
          </a:p>
          <a:p>
            <a:pPr marL="285750" indent="-285750">
              <a:buFont typeface="Arial" pitchFamily="34" charset="0"/>
              <a:buChar char="•"/>
            </a:pPr>
            <a:endParaRPr lang="pt-BR" sz="1900" dirty="0"/>
          </a:p>
        </p:txBody>
      </p:sp>
    </p:spTree>
    <p:extLst>
      <p:ext uri="{BB962C8B-B14F-4D97-AF65-F5344CB8AC3E}">
        <p14:creationId xmlns:p14="http://schemas.microsoft.com/office/powerpoint/2010/main" val="372390356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1544760" y="1272759"/>
            <a:ext cx="7009920" cy="449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285750" indent="-285750" algn="just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pt-BR" altLang="pt-BR" dirty="0">
                <a:latin typeface="+mj-lt"/>
                <a:cs typeface="Times New Roman" pitchFamily="18" charset="0"/>
              </a:rPr>
              <a:t>A </a:t>
            </a:r>
            <a:r>
              <a:rPr lang="pt-BR" altLang="pt-BR" b="1" dirty="0">
                <a:latin typeface="+mj-lt"/>
                <a:cs typeface="Times New Roman" pitchFamily="18" charset="0"/>
              </a:rPr>
              <a:t>Lei Orçamentária </a:t>
            </a:r>
            <a:r>
              <a:rPr lang="pt-BR" altLang="pt-BR" b="1" dirty="0" smtClean="0">
                <a:latin typeface="+mj-lt"/>
                <a:cs typeface="Times New Roman" pitchFamily="18" charset="0"/>
              </a:rPr>
              <a:t>Anual (LOA) </a:t>
            </a:r>
            <a:r>
              <a:rPr lang="pt-BR" altLang="pt-BR" dirty="0">
                <a:latin typeface="+mj-lt"/>
                <a:cs typeface="Times New Roman" pitchFamily="18" charset="0"/>
              </a:rPr>
              <a:t>é o instrumento de </a:t>
            </a:r>
            <a:r>
              <a:rPr lang="pt-BR" altLang="pt-BR" b="1" dirty="0">
                <a:latin typeface="+mj-lt"/>
                <a:cs typeface="Times New Roman" pitchFamily="18" charset="0"/>
              </a:rPr>
              <a:t>programação</a:t>
            </a:r>
            <a:r>
              <a:rPr lang="pt-BR" altLang="pt-BR" dirty="0">
                <a:latin typeface="+mj-lt"/>
                <a:cs typeface="Times New Roman" pitchFamily="18" charset="0"/>
              </a:rPr>
              <a:t> das ações que serão </a:t>
            </a:r>
            <a:r>
              <a:rPr lang="pt-BR" altLang="pt-BR" dirty="0" smtClean="0">
                <a:latin typeface="+mj-lt"/>
                <a:cs typeface="Times New Roman" pitchFamily="18" charset="0"/>
              </a:rPr>
              <a:t>executadas pelo Governo;</a:t>
            </a:r>
          </a:p>
          <a:p>
            <a:pPr marL="285750" indent="-285750" algn="just">
              <a:spcBef>
                <a:spcPct val="0"/>
              </a:spcBef>
              <a:buFont typeface="Arial" pitchFamily="34" charset="0"/>
              <a:buChar char="•"/>
              <a:defRPr/>
            </a:pPr>
            <a:endParaRPr lang="pt-BR" altLang="pt-BR" dirty="0">
              <a:latin typeface="+mj-lt"/>
              <a:cs typeface="Times New Roman" pitchFamily="18" charset="0"/>
            </a:endParaRPr>
          </a:p>
          <a:p>
            <a:pPr marL="285750" indent="-285750" algn="just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pt-BR" altLang="pt-BR" dirty="0" smtClean="0">
                <a:latin typeface="+mj-lt"/>
                <a:cs typeface="Times New Roman" pitchFamily="18" charset="0"/>
              </a:rPr>
              <a:t>Em sua composição, estão as </a:t>
            </a:r>
            <a:r>
              <a:rPr lang="pt-BR" altLang="pt-BR" b="1" dirty="0" smtClean="0">
                <a:latin typeface="+mj-lt"/>
                <a:cs typeface="Times New Roman" pitchFamily="18" charset="0"/>
              </a:rPr>
              <a:t>receitas estimadas </a:t>
            </a:r>
            <a:r>
              <a:rPr lang="pt-BR" altLang="pt-BR" dirty="0" smtClean="0">
                <a:latin typeface="+mj-lt"/>
                <a:cs typeface="Times New Roman" pitchFamily="18" charset="0"/>
              </a:rPr>
              <a:t>e as </a:t>
            </a:r>
            <a:r>
              <a:rPr lang="pt-BR" altLang="pt-BR" b="1" dirty="0" smtClean="0">
                <a:latin typeface="+mj-lt"/>
                <a:cs typeface="Times New Roman" pitchFamily="18" charset="0"/>
              </a:rPr>
              <a:t>despesas fixadas </a:t>
            </a:r>
            <a:r>
              <a:rPr lang="pt-BR" altLang="pt-BR" dirty="0" smtClean="0">
                <a:latin typeface="+mj-lt"/>
                <a:cs typeface="Times New Roman" pitchFamily="18" charset="0"/>
              </a:rPr>
              <a:t>para o próximo exercício;</a:t>
            </a:r>
            <a:endParaRPr lang="pt-BR" altLang="pt-BR" dirty="0">
              <a:latin typeface="+mj-lt"/>
              <a:cs typeface="Times New Roman" pitchFamily="18" charset="0"/>
            </a:endParaRPr>
          </a:p>
          <a:p>
            <a:pPr algn="just">
              <a:spcBef>
                <a:spcPct val="0"/>
              </a:spcBef>
              <a:defRPr/>
            </a:pPr>
            <a:endParaRPr lang="pt-BR" altLang="pt-BR" dirty="0">
              <a:latin typeface="+mj-lt"/>
              <a:cs typeface="Times New Roman" pitchFamily="18" charset="0"/>
            </a:endParaRPr>
          </a:p>
          <a:p>
            <a:pPr marL="285750" indent="-285750" algn="just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pt-BR" altLang="pt-BR" dirty="0" smtClean="0">
                <a:latin typeface="+mj-lt"/>
                <a:cs typeface="Times New Roman" pitchFamily="18" charset="0"/>
              </a:rPr>
              <a:t>Em consonância com a Lei de Diretrizes Orçamentárias (LDO), a LOA viabilizará </a:t>
            </a:r>
            <a:r>
              <a:rPr lang="pt-BR" altLang="pt-BR" dirty="0">
                <a:latin typeface="+mj-lt"/>
                <a:cs typeface="Times New Roman" pitchFamily="18" charset="0"/>
              </a:rPr>
              <a:t>a </a:t>
            </a:r>
            <a:r>
              <a:rPr lang="pt-BR" altLang="pt-BR" b="1" dirty="0">
                <a:latin typeface="+mj-lt"/>
                <a:cs typeface="Times New Roman" pitchFamily="18" charset="0"/>
              </a:rPr>
              <a:t>concretização das </a:t>
            </a:r>
            <a:r>
              <a:rPr lang="pt-BR" altLang="pt-BR" b="1" dirty="0" smtClean="0">
                <a:latin typeface="+mj-lt"/>
                <a:cs typeface="Times New Roman" pitchFamily="18" charset="0"/>
              </a:rPr>
              <a:t>atividades</a:t>
            </a:r>
            <a:r>
              <a:rPr lang="pt-BR" altLang="pt-BR" dirty="0" smtClean="0">
                <a:latin typeface="+mj-lt"/>
                <a:cs typeface="Times New Roman" pitchFamily="18" charset="0"/>
              </a:rPr>
              <a:t> </a:t>
            </a:r>
            <a:r>
              <a:rPr lang="pt-BR" altLang="pt-BR" dirty="0">
                <a:latin typeface="+mj-lt"/>
                <a:cs typeface="Times New Roman" pitchFamily="18" charset="0"/>
              </a:rPr>
              <a:t>planejadas no Plano </a:t>
            </a:r>
            <a:r>
              <a:rPr lang="pt-BR" altLang="pt-BR" dirty="0" smtClean="0">
                <a:latin typeface="+mj-lt"/>
                <a:cs typeface="Times New Roman" pitchFamily="18" charset="0"/>
              </a:rPr>
              <a:t>Plurianual (PPA); </a:t>
            </a:r>
            <a:endParaRPr lang="pt-BR" altLang="pt-BR" dirty="0">
              <a:latin typeface="+mj-lt"/>
              <a:cs typeface="Times New Roman" pitchFamily="18" charset="0"/>
            </a:endParaRPr>
          </a:p>
          <a:p>
            <a:pPr algn="just">
              <a:spcBef>
                <a:spcPct val="0"/>
              </a:spcBef>
              <a:defRPr/>
            </a:pPr>
            <a:endParaRPr lang="pt-BR" altLang="pt-BR" dirty="0">
              <a:latin typeface="+mj-lt"/>
              <a:cs typeface="Times New Roman" pitchFamily="18" charset="0"/>
            </a:endParaRPr>
          </a:p>
          <a:p>
            <a:pPr marL="285750" indent="-285750" algn="just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pt-BR" altLang="pt-BR" dirty="0">
                <a:latin typeface="+mj-lt"/>
                <a:cs typeface="Times New Roman" pitchFamily="18" charset="0"/>
              </a:rPr>
              <a:t>Os </a:t>
            </a:r>
            <a:r>
              <a:rPr lang="pt-BR" altLang="pt-BR" b="1" dirty="0">
                <a:latin typeface="+mj-lt"/>
                <a:cs typeface="Times New Roman" pitchFamily="18" charset="0"/>
              </a:rPr>
              <a:t>critérios para elaboração</a:t>
            </a:r>
            <a:r>
              <a:rPr lang="pt-BR" altLang="pt-BR" dirty="0">
                <a:latin typeface="+mj-lt"/>
                <a:cs typeface="Times New Roman" pitchFamily="18" charset="0"/>
              </a:rPr>
              <a:t> da </a:t>
            </a:r>
            <a:r>
              <a:rPr lang="pt-BR" altLang="pt-BR" dirty="0" smtClean="0">
                <a:latin typeface="+mj-lt"/>
                <a:cs typeface="Times New Roman" pitchFamily="18" charset="0"/>
              </a:rPr>
              <a:t>LOA </a:t>
            </a:r>
            <a:r>
              <a:rPr lang="pt-BR" altLang="pt-BR" dirty="0">
                <a:latin typeface="+mj-lt"/>
                <a:cs typeface="Times New Roman" pitchFamily="18" charset="0"/>
              </a:rPr>
              <a:t>terão de ser, necessariamente, os </a:t>
            </a:r>
            <a:r>
              <a:rPr lang="pt-BR" altLang="pt-BR" dirty="0" smtClean="0">
                <a:latin typeface="+mj-lt"/>
                <a:cs typeface="Times New Roman" pitchFamily="18" charset="0"/>
              </a:rPr>
              <a:t>contidos nos instrumentos abaixo:</a:t>
            </a:r>
            <a:endParaRPr lang="pt-BR" altLang="pt-BR" dirty="0">
              <a:latin typeface="+mj-lt"/>
              <a:cs typeface="Times New Roman" pitchFamily="18" charset="0"/>
            </a:endParaRPr>
          </a:p>
          <a:p>
            <a:pPr algn="just">
              <a:spcBef>
                <a:spcPct val="0"/>
              </a:spcBef>
              <a:defRPr/>
            </a:pPr>
            <a:endParaRPr lang="pt-BR" altLang="pt-BR" dirty="0">
              <a:latin typeface="+mj-lt"/>
              <a:cs typeface="Times New Roman" pitchFamily="18" charset="0"/>
            </a:endParaRPr>
          </a:p>
          <a:p>
            <a:pPr lvl="1" algn="just">
              <a:spcBef>
                <a:spcPct val="0"/>
              </a:spcBef>
              <a:buFont typeface="Calibri" pitchFamily="34" charset="0"/>
              <a:buAutoNum type="arabicPeriod"/>
              <a:defRPr/>
            </a:pPr>
            <a:r>
              <a:rPr lang="pt-BR" altLang="pt-BR" b="1" dirty="0" smtClean="0">
                <a:latin typeface="+mj-lt"/>
                <a:cs typeface="Times New Roman" pitchFamily="18" charset="0"/>
              </a:rPr>
              <a:t> Constituição </a:t>
            </a:r>
            <a:r>
              <a:rPr lang="pt-BR" altLang="pt-BR" b="1" dirty="0">
                <a:latin typeface="+mj-lt"/>
                <a:cs typeface="Times New Roman" pitchFamily="18" charset="0"/>
              </a:rPr>
              <a:t>Federal</a:t>
            </a:r>
          </a:p>
          <a:p>
            <a:pPr lvl="1" algn="just">
              <a:spcBef>
                <a:spcPct val="0"/>
              </a:spcBef>
              <a:buFont typeface="Calibri" pitchFamily="34" charset="0"/>
              <a:buAutoNum type="arabicPeriod"/>
              <a:defRPr/>
            </a:pPr>
            <a:endParaRPr lang="pt-BR" altLang="pt-BR" b="1" dirty="0">
              <a:latin typeface="+mj-lt"/>
              <a:cs typeface="Times New Roman" pitchFamily="18" charset="0"/>
            </a:endParaRPr>
          </a:p>
          <a:p>
            <a:pPr lvl="1" algn="just">
              <a:spcBef>
                <a:spcPct val="0"/>
              </a:spcBef>
              <a:buFont typeface="Calibri" pitchFamily="34" charset="0"/>
              <a:buAutoNum type="arabicPeriod"/>
              <a:defRPr/>
            </a:pPr>
            <a:r>
              <a:rPr lang="pt-BR" altLang="pt-BR" b="1" dirty="0" smtClean="0">
                <a:latin typeface="+mj-lt"/>
                <a:cs typeface="Times New Roman" pitchFamily="18" charset="0"/>
              </a:rPr>
              <a:t> Lei </a:t>
            </a:r>
            <a:r>
              <a:rPr lang="pt-BR" altLang="pt-BR" b="1" dirty="0">
                <a:latin typeface="+mj-lt"/>
                <a:cs typeface="Times New Roman" pitchFamily="18" charset="0"/>
              </a:rPr>
              <a:t>de Responsabilidade Fiscal</a:t>
            </a:r>
          </a:p>
          <a:p>
            <a:pPr lvl="1" algn="just">
              <a:spcBef>
                <a:spcPct val="0"/>
              </a:spcBef>
              <a:defRPr/>
            </a:pPr>
            <a:endParaRPr lang="pt-BR" altLang="pt-BR" b="1" dirty="0">
              <a:latin typeface="+mj-lt"/>
              <a:cs typeface="Times New Roman" pitchFamily="18" charset="0"/>
            </a:endParaRPr>
          </a:p>
          <a:p>
            <a:pPr lvl="1" algn="just">
              <a:spcBef>
                <a:spcPct val="0"/>
              </a:spcBef>
              <a:buFont typeface="+mj-lt"/>
              <a:buAutoNum type="arabicPeriod" startAt="3"/>
              <a:defRPr/>
            </a:pPr>
            <a:r>
              <a:rPr lang="pt-BR" altLang="pt-BR" b="1" dirty="0" smtClean="0">
                <a:latin typeface="+mj-lt"/>
                <a:cs typeface="Times New Roman" pitchFamily="18" charset="0"/>
              </a:rPr>
              <a:t> Lei </a:t>
            </a:r>
            <a:r>
              <a:rPr lang="pt-BR" altLang="pt-BR" b="1" dirty="0">
                <a:latin typeface="+mj-lt"/>
                <a:cs typeface="Times New Roman" pitchFamily="18" charset="0"/>
              </a:rPr>
              <a:t>Orgânica do Município</a:t>
            </a:r>
          </a:p>
          <a:p>
            <a:pPr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1574280" y="531360"/>
            <a:ext cx="716544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r>
              <a:rPr lang="pt-BR" b="1" strike="noStrike" spc="77" dirty="0">
                <a:solidFill>
                  <a:srgbClr val="F7941D"/>
                </a:solidFill>
                <a:latin typeface="Calibri"/>
              </a:rPr>
              <a:t>INTRODUÇÃO</a:t>
            </a:r>
            <a:endParaRPr lang="pt-BR" b="0" strike="noStrike" spc="-1" dirty="0">
              <a:latin typeface="Arial"/>
            </a:endParaRPr>
          </a:p>
        </p:txBody>
      </p:sp>
      <p:sp>
        <p:nvSpPr>
          <p:cNvPr id="98" name="CustomShape 3"/>
          <p:cNvSpPr/>
          <p:nvPr/>
        </p:nvSpPr>
        <p:spPr>
          <a:xfrm>
            <a:off x="223560" y="152280"/>
            <a:ext cx="784440" cy="6485040"/>
          </a:xfrm>
          <a:custGeom>
            <a:avLst/>
            <a:gdLst/>
            <a:ahLst/>
            <a:cxnLst/>
            <a:rect l="l" t="t" r="r" b="b"/>
            <a:pathLst>
              <a:path w="784860" h="6485255">
                <a:moveTo>
                  <a:pt x="784339" y="0"/>
                </a:moveTo>
                <a:lnTo>
                  <a:pt x="0" y="811098"/>
                </a:lnTo>
                <a:lnTo>
                  <a:pt x="0" y="6484785"/>
                </a:lnTo>
                <a:lnTo>
                  <a:pt x="784339" y="6484785"/>
                </a:lnTo>
                <a:lnTo>
                  <a:pt x="784313" y="811098"/>
                </a:lnTo>
                <a:lnTo>
                  <a:pt x="784339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9" name="CustomShape 4"/>
          <p:cNvSpPr/>
          <p:nvPr/>
        </p:nvSpPr>
        <p:spPr>
          <a:xfrm>
            <a:off x="1188360" y="393840"/>
            <a:ext cx="253080" cy="505080"/>
          </a:xfrm>
          <a:custGeom>
            <a:avLst/>
            <a:gdLst/>
            <a:ahLst/>
            <a:cxnLst/>
            <a:rect l="l" t="t" r="r" b="b"/>
            <a:pathLst>
              <a:path w="253365" h="505459">
                <a:moveTo>
                  <a:pt x="0" y="0"/>
                </a:moveTo>
                <a:lnTo>
                  <a:pt x="0" y="504926"/>
                </a:lnTo>
                <a:lnTo>
                  <a:pt x="253085" y="260388"/>
                </a:lnTo>
                <a:lnTo>
                  <a:pt x="0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0" name="CustomShape 5"/>
          <p:cNvSpPr/>
          <p:nvPr/>
        </p:nvSpPr>
        <p:spPr>
          <a:xfrm>
            <a:off x="1544760" y="899280"/>
            <a:ext cx="6860880" cy="360"/>
          </a:xfrm>
          <a:custGeom>
            <a:avLst/>
            <a:gdLst/>
            <a:ahLst/>
            <a:cxnLst/>
            <a:rect l="l" t="t" r="r" b="b"/>
            <a:pathLst>
              <a:path w="6861175">
                <a:moveTo>
                  <a:pt x="0" y="0"/>
                </a:moveTo>
                <a:lnTo>
                  <a:pt x="6861048" y="0"/>
                </a:lnTo>
              </a:path>
            </a:pathLst>
          </a:custGeom>
          <a:noFill/>
          <a:ln w="39960">
            <a:solidFill>
              <a:srgbClr val="F7941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CustomShape 3"/>
          <p:cNvSpPr/>
          <p:nvPr/>
        </p:nvSpPr>
        <p:spPr>
          <a:xfrm>
            <a:off x="8215920" y="5867280"/>
            <a:ext cx="625320" cy="766080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195362703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CustomShape 2"/>
          <p:cNvSpPr/>
          <p:nvPr/>
        </p:nvSpPr>
        <p:spPr>
          <a:xfrm>
            <a:off x="1574280" y="531360"/>
            <a:ext cx="716544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endParaRPr lang="pt-BR" sz="1500" b="0" strike="noStrike" spc="-1" dirty="0">
              <a:latin typeface="Arial"/>
            </a:endParaRPr>
          </a:p>
        </p:txBody>
      </p:sp>
      <p:sp>
        <p:nvSpPr>
          <p:cNvPr id="98" name="CustomShape 3"/>
          <p:cNvSpPr/>
          <p:nvPr/>
        </p:nvSpPr>
        <p:spPr>
          <a:xfrm>
            <a:off x="223560" y="152280"/>
            <a:ext cx="784440" cy="6485040"/>
          </a:xfrm>
          <a:custGeom>
            <a:avLst/>
            <a:gdLst/>
            <a:ahLst/>
            <a:cxnLst/>
            <a:rect l="l" t="t" r="r" b="b"/>
            <a:pathLst>
              <a:path w="784860" h="6485255">
                <a:moveTo>
                  <a:pt x="784339" y="0"/>
                </a:moveTo>
                <a:lnTo>
                  <a:pt x="0" y="811098"/>
                </a:lnTo>
                <a:lnTo>
                  <a:pt x="0" y="6484785"/>
                </a:lnTo>
                <a:lnTo>
                  <a:pt x="784339" y="6484785"/>
                </a:lnTo>
                <a:lnTo>
                  <a:pt x="784313" y="811098"/>
                </a:lnTo>
                <a:lnTo>
                  <a:pt x="784339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9" name="CustomShape 4"/>
          <p:cNvSpPr/>
          <p:nvPr/>
        </p:nvSpPr>
        <p:spPr>
          <a:xfrm>
            <a:off x="1188360" y="393840"/>
            <a:ext cx="253080" cy="505080"/>
          </a:xfrm>
          <a:custGeom>
            <a:avLst/>
            <a:gdLst/>
            <a:ahLst/>
            <a:cxnLst/>
            <a:rect l="l" t="t" r="r" b="b"/>
            <a:pathLst>
              <a:path w="253365" h="505459">
                <a:moveTo>
                  <a:pt x="0" y="0"/>
                </a:moveTo>
                <a:lnTo>
                  <a:pt x="0" y="504926"/>
                </a:lnTo>
                <a:lnTo>
                  <a:pt x="253085" y="260388"/>
                </a:lnTo>
                <a:lnTo>
                  <a:pt x="0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0" name="CustomShape 5"/>
          <p:cNvSpPr/>
          <p:nvPr/>
        </p:nvSpPr>
        <p:spPr>
          <a:xfrm>
            <a:off x="1544760" y="899280"/>
            <a:ext cx="6860880" cy="360"/>
          </a:xfrm>
          <a:custGeom>
            <a:avLst/>
            <a:gdLst/>
            <a:ahLst/>
            <a:cxnLst/>
            <a:rect l="l" t="t" r="r" b="b"/>
            <a:pathLst>
              <a:path w="6861175">
                <a:moveTo>
                  <a:pt x="0" y="0"/>
                </a:moveTo>
                <a:lnTo>
                  <a:pt x="6861048" y="0"/>
                </a:lnTo>
              </a:path>
            </a:pathLst>
          </a:custGeom>
          <a:noFill/>
          <a:ln w="39960">
            <a:solidFill>
              <a:srgbClr val="F7941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CustomShape 2"/>
          <p:cNvSpPr/>
          <p:nvPr/>
        </p:nvSpPr>
        <p:spPr>
          <a:xfrm>
            <a:off x="1586354" y="522132"/>
            <a:ext cx="752215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r>
              <a:rPr lang="pt-BR" sz="1700" b="1" spc="77" dirty="0">
                <a:solidFill>
                  <a:srgbClr val="F7941D"/>
                </a:solidFill>
                <a:latin typeface="Calibri"/>
              </a:rPr>
              <a:t>EIXO </a:t>
            </a:r>
            <a:r>
              <a:rPr lang="pt-BR" sz="1700" b="1" spc="77" dirty="0" smtClean="0">
                <a:solidFill>
                  <a:srgbClr val="F7941D"/>
                </a:solidFill>
                <a:latin typeface="Calibri"/>
              </a:rPr>
              <a:t>GESTÃO</a:t>
            </a:r>
            <a:endParaRPr lang="pt-BR" sz="1700" b="0" strike="noStrike" spc="-1" dirty="0">
              <a:latin typeface="Arial"/>
            </a:endParaRPr>
          </a:p>
        </p:txBody>
      </p:sp>
      <p:sp>
        <p:nvSpPr>
          <p:cNvPr id="8" name="CustomShape 3"/>
          <p:cNvSpPr/>
          <p:nvPr/>
        </p:nvSpPr>
        <p:spPr>
          <a:xfrm>
            <a:off x="8215920" y="5867280"/>
            <a:ext cx="625320" cy="766080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" name="Retângulo de cantos arredondados 3"/>
          <p:cNvSpPr/>
          <p:nvPr/>
        </p:nvSpPr>
        <p:spPr>
          <a:xfrm>
            <a:off x="1306900" y="1449457"/>
            <a:ext cx="2231512" cy="504056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900" b="1" dirty="0" smtClean="0"/>
              <a:t>CÂMARA</a:t>
            </a:r>
            <a:endParaRPr lang="pt-BR" sz="1900" b="1" dirty="0"/>
          </a:p>
        </p:txBody>
      </p:sp>
      <p:sp>
        <p:nvSpPr>
          <p:cNvPr id="11" name="Retângulo de cantos arredondados 10"/>
          <p:cNvSpPr/>
          <p:nvPr/>
        </p:nvSpPr>
        <p:spPr>
          <a:xfrm>
            <a:off x="1314900" y="3408874"/>
            <a:ext cx="2231512" cy="504056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900" b="1" dirty="0"/>
              <a:t>IPMJ</a:t>
            </a:r>
          </a:p>
        </p:txBody>
      </p:sp>
      <p:sp>
        <p:nvSpPr>
          <p:cNvPr id="12" name="Retângulo de cantos arredondados 11"/>
          <p:cNvSpPr/>
          <p:nvPr/>
        </p:nvSpPr>
        <p:spPr>
          <a:xfrm>
            <a:off x="1337958" y="5615252"/>
            <a:ext cx="2231512" cy="504056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900" b="1" dirty="0"/>
              <a:t>GABINETE DO PREF.</a:t>
            </a:r>
          </a:p>
        </p:txBody>
      </p:sp>
      <p:sp>
        <p:nvSpPr>
          <p:cNvPr id="6" name="Retângulo de cantos arredondados 5"/>
          <p:cNvSpPr/>
          <p:nvPr/>
        </p:nvSpPr>
        <p:spPr>
          <a:xfrm>
            <a:off x="4544932" y="980728"/>
            <a:ext cx="1224136" cy="288032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LOA 2021</a:t>
            </a:r>
            <a:endParaRPr lang="pt-BR" dirty="0"/>
          </a:p>
        </p:txBody>
      </p:sp>
      <p:sp>
        <p:nvSpPr>
          <p:cNvPr id="16" name="Retângulo de cantos arredondados 15"/>
          <p:cNvSpPr/>
          <p:nvPr/>
        </p:nvSpPr>
        <p:spPr>
          <a:xfrm>
            <a:off x="6991972" y="986671"/>
            <a:ext cx="1224136" cy="288032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LOA 2022</a:t>
            </a:r>
            <a:endParaRPr lang="pt-BR" dirty="0"/>
          </a:p>
        </p:txBody>
      </p:sp>
      <p:cxnSp>
        <p:nvCxnSpPr>
          <p:cNvPr id="10" name="Conector reto 9"/>
          <p:cNvCxnSpPr/>
          <p:nvPr/>
        </p:nvCxnSpPr>
        <p:spPr>
          <a:xfrm>
            <a:off x="6444208" y="986671"/>
            <a:ext cx="0" cy="5646689"/>
          </a:xfrm>
          <a:prstGeom prst="line">
            <a:avLst/>
          </a:prstGeom>
          <a:ln w="412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ixaDeTexto 14"/>
          <p:cNvSpPr txBox="1"/>
          <p:nvPr/>
        </p:nvSpPr>
        <p:spPr>
          <a:xfrm>
            <a:off x="4355976" y="1449457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R$ 24.111.000</a:t>
            </a:r>
            <a:endParaRPr lang="pt-BR" dirty="0"/>
          </a:p>
        </p:txBody>
      </p:sp>
      <p:sp>
        <p:nvSpPr>
          <p:cNvPr id="21" name="CaixaDeTexto 20"/>
          <p:cNvSpPr txBox="1"/>
          <p:nvPr/>
        </p:nvSpPr>
        <p:spPr>
          <a:xfrm>
            <a:off x="6687893" y="1449457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R$ 25.528.000</a:t>
            </a:r>
            <a:endParaRPr lang="pt-BR" dirty="0"/>
          </a:p>
        </p:txBody>
      </p:sp>
      <p:cxnSp>
        <p:nvCxnSpPr>
          <p:cNvPr id="18" name="Conector de seta reta 17"/>
          <p:cNvCxnSpPr/>
          <p:nvPr/>
        </p:nvCxnSpPr>
        <p:spPr>
          <a:xfrm>
            <a:off x="5347429" y="2060848"/>
            <a:ext cx="2079296" cy="0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aixaDeTexto 18"/>
          <p:cNvSpPr txBox="1"/>
          <p:nvPr/>
        </p:nvSpPr>
        <p:spPr>
          <a:xfrm>
            <a:off x="5580111" y="2060848"/>
            <a:ext cx="8069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5,9%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25" name="CaixaDeTexto 24"/>
          <p:cNvSpPr txBox="1"/>
          <p:nvPr/>
        </p:nvSpPr>
        <p:spPr>
          <a:xfrm>
            <a:off x="6697158" y="5625462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R$ 5.060.518</a:t>
            </a:r>
            <a:endParaRPr lang="pt-BR" dirty="0"/>
          </a:p>
        </p:txBody>
      </p:sp>
      <p:sp>
        <p:nvSpPr>
          <p:cNvPr id="26" name="CaixaDeTexto 25"/>
          <p:cNvSpPr txBox="1"/>
          <p:nvPr/>
        </p:nvSpPr>
        <p:spPr>
          <a:xfrm>
            <a:off x="4269515" y="5649148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R$ 4.210.394</a:t>
            </a:r>
            <a:endParaRPr lang="pt-BR" dirty="0"/>
          </a:p>
        </p:txBody>
      </p:sp>
      <p:sp>
        <p:nvSpPr>
          <p:cNvPr id="27" name="CaixaDeTexto 26"/>
          <p:cNvSpPr txBox="1"/>
          <p:nvPr/>
        </p:nvSpPr>
        <p:spPr>
          <a:xfrm>
            <a:off x="6739944" y="3552444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R$ 145.597.000</a:t>
            </a:r>
            <a:endParaRPr lang="pt-BR" dirty="0"/>
          </a:p>
        </p:txBody>
      </p:sp>
      <p:sp>
        <p:nvSpPr>
          <p:cNvPr id="28" name="CaixaDeTexto 27"/>
          <p:cNvSpPr txBox="1"/>
          <p:nvPr/>
        </p:nvSpPr>
        <p:spPr>
          <a:xfrm>
            <a:off x="4355976" y="3543598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R$ 126.384.000</a:t>
            </a:r>
            <a:endParaRPr lang="pt-BR" dirty="0"/>
          </a:p>
        </p:txBody>
      </p:sp>
      <p:cxnSp>
        <p:nvCxnSpPr>
          <p:cNvPr id="29" name="Conector de seta reta 28"/>
          <p:cNvCxnSpPr/>
          <p:nvPr/>
        </p:nvCxnSpPr>
        <p:spPr>
          <a:xfrm>
            <a:off x="5404560" y="4077072"/>
            <a:ext cx="2079296" cy="0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CaixaDeTexto 29"/>
          <p:cNvSpPr txBox="1"/>
          <p:nvPr/>
        </p:nvSpPr>
        <p:spPr>
          <a:xfrm>
            <a:off x="5594224" y="4149080"/>
            <a:ext cx="8069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15,2%</a:t>
            </a:r>
            <a:endParaRPr lang="pt-BR" b="1" dirty="0">
              <a:solidFill>
                <a:srgbClr val="FF0000"/>
              </a:solidFill>
            </a:endParaRPr>
          </a:p>
        </p:txBody>
      </p:sp>
      <p:cxnSp>
        <p:nvCxnSpPr>
          <p:cNvPr id="31" name="Conector de seta reta 30"/>
          <p:cNvCxnSpPr/>
          <p:nvPr/>
        </p:nvCxnSpPr>
        <p:spPr>
          <a:xfrm>
            <a:off x="5347428" y="6119308"/>
            <a:ext cx="2079296" cy="0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CaixaDeTexto 31"/>
          <p:cNvSpPr txBox="1"/>
          <p:nvPr/>
        </p:nvSpPr>
        <p:spPr>
          <a:xfrm>
            <a:off x="5591140" y="6157735"/>
            <a:ext cx="8069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20,2%</a:t>
            </a:r>
            <a:endParaRPr lang="pt-B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755710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CustomShape 2"/>
          <p:cNvSpPr/>
          <p:nvPr/>
        </p:nvSpPr>
        <p:spPr>
          <a:xfrm>
            <a:off x="1574280" y="531360"/>
            <a:ext cx="716544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endParaRPr lang="pt-BR" sz="1500" b="0" strike="noStrike" spc="-1" dirty="0">
              <a:latin typeface="Arial"/>
            </a:endParaRPr>
          </a:p>
        </p:txBody>
      </p:sp>
      <p:sp>
        <p:nvSpPr>
          <p:cNvPr id="98" name="CustomShape 3"/>
          <p:cNvSpPr/>
          <p:nvPr/>
        </p:nvSpPr>
        <p:spPr>
          <a:xfrm>
            <a:off x="223560" y="152280"/>
            <a:ext cx="784440" cy="6485040"/>
          </a:xfrm>
          <a:custGeom>
            <a:avLst/>
            <a:gdLst/>
            <a:ahLst/>
            <a:cxnLst/>
            <a:rect l="l" t="t" r="r" b="b"/>
            <a:pathLst>
              <a:path w="784860" h="6485255">
                <a:moveTo>
                  <a:pt x="784339" y="0"/>
                </a:moveTo>
                <a:lnTo>
                  <a:pt x="0" y="811098"/>
                </a:lnTo>
                <a:lnTo>
                  <a:pt x="0" y="6484785"/>
                </a:lnTo>
                <a:lnTo>
                  <a:pt x="784339" y="6484785"/>
                </a:lnTo>
                <a:lnTo>
                  <a:pt x="784313" y="811098"/>
                </a:lnTo>
                <a:lnTo>
                  <a:pt x="784339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9" name="CustomShape 4"/>
          <p:cNvSpPr/>
          <p:nvPr/>
        </p:nvSpPr>
        <p:spPr>
          <a:xfrm>
            <a:off x="1188360" y="393840"/>
            <a:ext cx="253080" cy="505080"/>
          </a:xfrm>
          <a:custGeom>
            <a:avLst/>
            <a:gdLst/>
            <a:ahLst/>
            <a:cxnLst/>
            <a:rect l="l" t="t" r="r" b="b"/>
            <a:pathLst>
              <a:path w="253365" h="505459">
                <a:moveTo>
                  <a:pt x="0" y="0"/>
                </a:moveTo>
                <a:lnTo>
                  <a:pt x="0" y="504926"/>
                </a:lnTo>
                <a:lnTo>
                  <a:pt x="253085" y="260388"/>
                </a:lnTo>
                <a:lnTo>
                  <a:pt x="0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0" name="CustomShape 5"/>
          <p:cNvSpPr/>
          <p:nvPr/>
        </p:nvSpPr>
        <p:spPr>
          <a:xfrm>
            <a:off x="1544760" y="899280"/>
            <a:ext cx="6860880" cy="360"/>
          </a:xfrm>
          <a:custGeom>
            <a:avLst/>
            <a:gdLst/>
            <a:ahLst/>
            <a:cxnLst/>
            <a:rect l="l" t="t" r="r" b="b"/>
            <a:pathLst>
              <a:path w="6861175">
                <a:moveTo>
                  <a:pt x="0" y="0"/>
                </a:moveTo>
                <a:lnTo>
                  <a:pt x="6861048" y="0"/>
                </a:lnTo>
              </a:path>
            </a:pathLst>
          </a:custGeom>
          <a:noFill/>
          <a:ln w="39960">
            <a:solidFill>
              <a:srgbClr val="F7941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CustomShape 2"/>
          <p:cNvSpPr/>
          <p:nvPr/>
        </p:nvSpPr>
        <p:spPr>
          <a:xfrm>
            <a:off x="1586354" y="522132"/>
            <a:ext cx="752215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r>
              <a:rPr lang="pt-BR" sz="1700" b="1" spc="77" dirty="0">
                <a:solidFill>
                  <a:srgbClr val="F7941D"/>
                </a:solidFill>
                <a:latin typeface="Calibri"/>
              </a:rPr>
              <a:t>EIXO </a:t>
            </a:r>
            <a:r>
              <a:rPr lang="pt-BR" sz="1700" b="1" spc="77" dirty="0" smtClean="0">
                <a:solidFill>
                  <a:srgbClr val="F7941D"/>
                </a:solidFill>
                <a:latin typeface="Calibri"/>
              </a:rPr>
              <a:t>GESTÃO</a:t>
            </a:r>
            <a:endParaRPr lang="pt-BR" sz="1700" b="0" strike="noStrike" spc="-1" dirty="0">
              <a:latin typeface="Arial"/>
            </a:endParaRPr>
          </a:p>
        </p:txBody>
      </p:sp>
      <p:sp>
        <p:nvSpPr>
          <p:cNvPr id="8" name="CustomShape 3"/>
          <p:cNvSpPr/>
          <p:nvPr/>
        </p:nvSpPr>
        <p:spPr>
          <a:xfrm>
            <a:off x="8215920" y="5867280"/>
            <a:ext cx="625320" cy="766080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" name="Retângulo de cantos arredondados 3"/>
          <p:cNvSpPr/>
          <p:nvPr/>
        </p:nvSpPr>
        <p:spPr>
          <a:xfrm>
            <a:off x="1306900" y="1449457"/>
            <a:ext cx="2231512" cy="504056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900" b="1" dirty="0" smtClean="0"/>
              <a:t>ADMINISTRAÇÃO</a:t>
            </a:r>
            <a:endParaRPr lang="pt-BR" sz="1900" b="1" dirty="0"/>
          </a:p>
        </p:txBody>
      </p:sp>
      <p:sp>
        <p:nvSpPr>
          <p:cNvPr id="11" name="Retângulo de cantos arredondados 10"/>
          <p:cNvSpPr/>
          <p:nvPr/>
        </p:nvSpPr>
        <p:spPr>
          <a:xfrm>
            <a:off x="1314900" y="3408874"/>
            <a:ext cx="2231512" cy="504056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900" b="1" dirty="0" smtClean="0"/>
              <a:t>FINANÇAS</a:t>
            </a:r>
            <a:endParaRPr lang="pt-BR" sz="1900" b="1" dirty="0"/>
          </a:p>
        </p:txBody>
      </p:sp>
      <p:sp>
        <p:nvSpPr>
          <p:cNvPr id="12" name="Retângulo de cantos arredondados 11"/>
          <p:cNvSpPr/>
          <p:nvPr/>
        </p:nvSpPr>
        <p:spPr>
          <a:xfrm>
            <a:off x="1337958" y="5615252"/>
            <a:ext cx="2231512" cy="504056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900" b="1" dirty="0" smtClean="0"/>
              <a:t>PROCURADORIA</a:t>
            </a:r>
            <a:endParaRPr lang="pt-BR" sz="1900" b="1" dirty="0"/>
          </a:p>
        </p:txBody>
      </p:sp>
      <p:sp>
        <p:nvSpPr>
          <p:cNvPr id="6" name="Retângulo de cantos arredondados 5"/>
          <p:cNvSpPr/>
          <p:nvPr/>
        </p:nvSpPr>
        <p:spPr>
          <a:xfrm>
            <a:off x="4544932" y="980728"/>
            <a:ext cx="1224136" cy="288032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LOA 2021</a:t>
            </a:r>
            <a:endParaRPr lang="pt-BR" dirty="0"/>
          </a:p>
        </p:txBody>
      </p:sp>
      <p:sp>
        <p:nvSpPr>
          <p:cNvPr id="16" name="Retângulo de cantos arredondados 15"/>
          <p:cNvSpPr/>
          <p:nvPr/>
        </p:nvSpPr>
        <p:spPr>
          <a:xfrm>
            <a:off x="6991972" y="986671"/>
            <a:ext cx="1224136" cy="288032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LOA 2022</a:t>
            </a:r>
            <a:endParaRPr lang="pt-BR" dirty="0"/>
          </a:p>
        </p:txBody>
      </p:sp>
      <p:cxnSp>
        <p:nvCxnSpPr>
          <p:cNvPr id="10" name="Conector reto 9"/>
          <p:cNvCxnSpPr/>
          <p:nvPr/>
        </p:nvCxnSpPr>
        <p:spPr>
          <a:xfrm>
            <a:off x="6444208" y="986671"/>
            <a:ext cx="0" cy="5646689"/>
          </a:xfrm>
          <a:prstGeom prst="line">
            <a:avLst/>
          </a:prstGeom>
          <a:ln w="412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ixaDeTexto 14"/>
          <p:cNvSpPr txBox="1"/>
          <p:nvPr/>
        </p:nvSpPr>
        <p:spPr>
          <a:xfrm>
            <a:off x="4355976" y="1449457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R$ 12.654.842</a:t>
            </a:r>
            <a:endParaRPr lang="pt-BR" dirty="0"/>
          </a:p>
        </p:txBody>
      </p:sp>
      <p:cxnSp>
        <p:nvCxnSpPr>
          <p:cNvPr id="18" name="Conector de seta reta 17"/>
          <p:cNvCxnSpPr/>
          <p:nvPr/>
        </p:nvCxnSpPr>
        <p:spPr>
          <a:xfrm>
            <a:off x="5347429" y="2060848"/>
            <a:ext cx="2079296" cy="0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de seta reta 28"/>
          <p:cNvCxnSpPr/>
          <p:nvPr/>
        </p:nvCxnSpPr>
        <p:spPr>
          <a:xfrm>
            <a:off x="5404560" y="4077072"/>
            <a:ext cx="2079296" cy="0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de seta reta 30"/>
          <p:cNvCxnSpPr/>
          <p:nvPr/>
        </p:nvCxnSpPr>
        <p:spPr>
          <a:xfrm>
            <a:off x="5347428" y="6119308"/>
            <a:ext cx="2079296" cy="0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aixaDeTexto 18"/>
          <p:cNvSpPr txBox="1"/>
          <p:nvPr/>
        </p:nvSpPr>
        <p:spPr>
          <a:xfrm>
            <a:off x="6619760" y="1448027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R$ 13.115.911</a:t>
            </a:r>
            <a:endParaRPr lang="pt-BR" dirty="0"/>
          </a:p>
        </p:txBody>
      </p:sp>
      <p:sp>
        <p:nvSpPr>
          <p:cNvPr id="2" name="CaixaDeTexto 1"/>
          <p:cNvSpPr txBox="1"/>
          <p:nvPr/>
        </p:nvSpPr>
        <p:spPr>
          <a:xfrm>
            <a:off x="5637243" y="2075632"/>
            <a:ext cx="8069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3,6%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6739944" y="3483606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R$ 3.599.870</a:t>
            </a:r>
            <a:endParaRPr lang="pt-BR" dirty="0"/>
          </a:p>
        </p:txBody>
      </p:sp>
      <p:sp>
        <p:nvSpPr>
          <p:cNvPr id="21" name="CaixaDeTexto 20"/>
          <p:cNvSpPr txBox="1"/>
          <p:nvPr/>
        </p:nvSpPr>
        <p:spPr>
          <a:xfrm>
            <a:off x="4355976" y="3476236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R$ 3.216.961</a:t>
            </a:r>
            <a:endParaRPr lang="pt-BR" dirty="0"/>
          </a:p>
        </p:txBody>
      </p:sp>
      <p:sp>
        <p:nvSpPr>
          <p:cNvPr id="22" name="CaixaDeTexto 21"/>
          <p:cNvSpPr txBox="1"/>
          <p:nvPr/>
        </p:nvSpPr>
        <p:spPr>
          <a:xfrm>
            <a:off x="5622899" y="4149080"/>
            <a:ext cx="8069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11,9%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6677448" y="5657965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R$ 5.451.153</a:t>
            </a:r>
            <a:endParaRPr lang="pt-BR" dirty="0"/>
          </a:p>
        </p:txBody>
      </p:sp>
      <p:sp>
        <p:nvSpPr>
          <p:cNvPr id="24" name="CaixaDeTexto 23"/>
          <p:cNvSpPr txBox="1"/>
          <p:nvPr/>
        </p:nvSpPr>
        <p:spPr>
          <a:xfrm>
            <a:off x="4508376" y="5643797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R$ 4.288.780</a:t>
            </a:r>
            <a:endParaRPr lang="pt-BR" dirty="0"/>
          </a:p>
        </p:txBody>
      </p:sp>
      <p:sp>
        <p:nvSpPr>
          <p:cNvPr id="25" name="CaixaDeTexto 24"/>
          <p:cNvSpPr txBox="1"/>
          <p:nvPr/>
        </p:nvSpPr>
        <p:spPr>
          <a:xfrm>
            <a:off x="5637243" y="6140482"/>
            <a:ext cx="8069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27,1%</a:t>
            </a:r>
            <a:endParaRPr lang="pt-B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19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1544760" y="1272759"/>
            <a:ext cx="7009920" cy="449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1574280" y="531360"/>
            <a:ext cx="716544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endParaRPr lang="pt-BR" sz="1500" b="0" strike="noStrike" spc="-1" dirty="0">
              <a:latin typeface="Arial"/>
            </a:endParaRPr>
          </a:p>
        </p:txBody>
      </p:sp>
      <p:sp>
        <p:nvSpPr>
          <p:cNvPr id="98" name="CustomShape 3"/>
          <p:cNvSpPr/>
          <p:nvPr/>
        </p:nvSpPr>
        <p:spPr>
          <a:xfrm>
            <a:off x="223560" y="152280"/>
            <a:ext cx="784440" cy="6485040"/>
          </a:xfrm>
          <a:custGeom>
            <a:avLst/>
            <a:gdLst/>
            <a:ahLst/>
            <a:cxnLst/>
            <a:rect l="l" t="t" r="r" b="b"/>
            <a:pathLst>
              <a:path w="784860" h="6485255">
                <a:moveTo>
                  <a:pt x="784339" y="0"/>
                </a:moveTo>
                <a:lnTo>
                  <a:pt x="0" y="811098"/>
                </a:lnTo>
                <a:lnTo>
                  <a:pt x="0" y="6484785"/>
                </a:lnTo>
                <a:lnTo>
                  <a:pt x="784339" y="6484785"/>
                </a:lnTo>
                <a:lnTo>
                  <a:pt x="784313" y="811098"/>
                </a:lnTo>
                <a:lnTo>
                  <a:pt x="784339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9" name="CustomShape 4"/>
          <p:cNvSpPr/>
          <p:nvPr/>
        </p:nvSpPr>
        <p:spPr>
          <a:xfrm>
            <a:off x="1188360" y="393840"/>
            <a:ext cx="253080" cy="505080"/>
          </a:xfrm>
          <a:custGeom>
            <a:avLst/>
            <a:gdLst/>
            <a:ahLst/>
            <a:cxnLst/>
            <a:rect l="l" t="t" r="r" b="b"/>
            <a:pathLst>
              <a:path w="253365" h="505459">
                <a:moveTo>
                  <a:pt x="0" y="0"/>
                </a:moveTo>
                <a:lnTo>
                  <a:pt x="0" y="504926"/>
                </a:lnTo>
                <a:lnTo>
                  <a:pt x="253085" y="260388"/>
                </a:lnTo>
                <a:lnTo>
                  <a:pt x="0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0" name="CustomShape 5"/>
          <p:cNvSpPr/>
          <p:nvPr/>
        </p:nvSpPr>
        <p:spPr>
          <a:xfrm>
            <a:off x="1544760" y="899280"/>
            <a:ext cx="6860880" cy="360"/>
          </a:xfrm>
          <a:custGeom>
            <a:avLst/>
            <a:gdLst/>
            <a:ahLst/>
            <a:cxnLst/>
            <a:rect l="l" t="t" r="r" b="b"/>
            <a:pathLst>
              <a:path w="6861175">
                <a:moveTo>
                  <a:pt x="0" y="0"/>
                </a:moveTo>
                <a:lnTo>
                  <a:pt x="6861048" y="0"/>
                </a:lnTo>
              </a:path>
            </a:pathLst>
          </a:custGeom>
          <a:noFill/>
          <a:ln w="39960">
            <a:solidFill>
              <a:srgbClr val="F7941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" name="CustomShape 3"/>
          <p:cNvSpPr/>
          <p:nvPr/>
        </p:nvSpPr>
        <p:spPr>
          <a:xfrm>
            <a:off x="8215920" y="5867280"/>
            <a:ext cx="625320" cy="766080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" name="CaixaDeTexto 3"/>
          <p:cNvSpPr txBox="1"/>
          <p:nvPr/>
        </p:nvSpPr>
        <p:spPr>
          <a:xfrm>
            <a:off x="1615708" y="2564904"/>
            <a:ext cx="67189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 smtClean="0"/>
              <a:t>EXIGÊNCIAS CONSTITUCIONAIS</a:t>
            </a:r>
            <a:endParaRPr lang="pt-BR" sz="3000" b="1" dirty="0"/>
          </a:p>
        </p:txBody>
      </p:sp>
    </p:spTree>
    <p:extLst>
      <p:ext uri="{BB962C8B-B14F-4D97-AF65-F5344CB8AC3E}">
        <p14:creationId xmlns:p14="http://schemas.microsoft.com/office/powerpoint/2010/main" val="358102842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CustomShape 2"/>
          <p:cNvSpPr/>
          <p:nvPr/>
        </p:nvSpPr>
        <p:spPr>
          <a:xfrm>
            <a:off x="1574280" y="531360"/>
            <a:ext cx="716544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endParaRPr lang="pt-BR" sz="1500" b="0" strike="noStrike" spc="-1" dirty="0">
              <a:latin typeface="Arial"/>
            </a:endParaRPr>
          </a:p>
        </p:txBody>
      </p:sp>
      <p:sp>
        <p:nvSpPr>
          <p:cNvPr id="98" name="CustomShape 3"/>
          <p:cNvSpPr/>
          <p:nvPr/>
        </p:nvSpPr>
        <p:spPr>
          <a:xfrm>
            <a:off x="223560" y="152280"/>
            <a:ext cx="784440" cy="6485040"/>
          </a:xfrm>
          <a:custGeom>
            <a:avLst/>
            <a:gdLst/>
            <a:ahLst/>
            <a:cxnLst/>
            <a:rect l="l" t="t" r="r" b="b"/>
            <a:pathLst>
              <a:path w="784860" h="6485255">
                <a:moveTo>
                  <a:pt x="784339" y="0"/>
                </a:moveTo>
                <a:lnTo>
                  <a:pt x="0" y="811098"/>
                </a:lnTo>
                <a:lnTo>
                  <a:pt x="0" y="6484785"/>
                </a:lnTo>
                <a:lnTo>
                  <a:pt x="784339" y="6484785"/>
                </a:lnTo>
                <a:lnTo>
                  <a:pt x="784313" y="811098"/>
                </a:lnTo>
                <a:lnTo>
                  <a:pt x="784339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9" name="CustomShape 4"/>
          <p:cNvSpPr/>
          <p:nvPr/>
        </p:nvSpPr>
        <p:spPr>
          <a:xfrm>
            <a:off x="1188360" y="393840"/>
            <a:ext cx="253080" cy="505080"/>
          </a:xfrm>
          <a:custGeom>
            <a:avLst/>
            <a:gdLst/>
            <a:ahLst/>
            <a:cxnLst/>
            <a:rect l="l" t="t" r="r" b="b"/>
            <a:pathLst>
              <a:path w="253365" h="505459">
                <a:moveTo>
                  <a:pt x="0" y="0"/>
                </a:moveTo>
                <a:lnTo>
                  <a:pt x="0" y="504926"/>
                </a:lnTo>
                <a:lnTo>
                  <a:pt x="253085" y="260388"/>
                </a:lnTo>
                <a:lnTo>
                  <a:pt x="0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0" name="CustomShape 5"/>
          <p:cNvSpPr/>
          <p:nvPr/>
        </p:nvSpPr>
        <p:spPr>
          <a:xfrm>
            <a:off x="1544760" y="899280"/>
            <a:ext cx="6860880" cy="360"/>
          </a:xfrm>
          <a:custGeom>
            <a:avLst/>
            <a:gdLst/>
            <a:ahLst/>
            <a:cxnLst/>
            <a:rect l="l" t="t" r="r" b="b"/>
            <a:pathLst>
              <a:path w="6861175">
                <a:moveTo>
                  <a:pt x="0" y="0"/>
                </a:moveTo>
                <a:lnTo>
                  <a:pt x="6861048" y="0"/>
                </a:lnTo>
              </a:path>
            </a:pathLst>
          </a:custGeom>
          <a:noFill/>
          <a:ln w="39960">
            <a:solidFill>
              <a:srgbClr val="F7941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CustomShape 2"/>
          <p:cNvSpPr/>
          <p:nvPr/>
        </p:nvSpPr>
        <p:spPr>
          <a:xfrm>
            <a:off x="1586354" y="522132"/>
            <a:ext cx="752215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r>
              <a:rPr lang="pt-BR" sz="1700" b="1" spc="77" dirty="0" smtClean="0">
                <a:solidFill>
                  <a:srgbClr val="F7941D"/>
                </a:solidFill>
                <a:latin typeface="Calibri"/>
              </a:rPr>
              <a:t>QUADRO DE APLICAÇÕES E GASTO COM PESSOAL</a:t>
            </a:r>
            <a:endParaRPr lang="pt-BR" sz="1700" b="0" strike="noStrike" spc="-1" dirty="0">
              <a:latin typeface="Arial"/>
            </a:endParaRPr>
          </a:p>
        </p:txBody>
      </p:sp>
      <p:sp>
        <p:nvSpPr>
          <p:cNvPr id="8" name="CustomShape 3"/>
          <p:cNvSpPr/>
          <p:nvPr/>
        </p:nvSpPr>
        <p:spPr>
          <a:xfrm>
            <a:off x="8215920" y="5867280"/>
            <a:ext cx="625320" cy="766080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9729750"/>
              </p:ext>
            </p:extLst>
          </p:nvPr>
        </p:nvGraphicFramePr>
        <p:xfrm>
          <a:off x="1314900" y="1397000"/>
          <a:ext cx="7577580" cy="18542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993404"/>
                <a:gridCol w="1584176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Receita de Impostos e Transferências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606.407.465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Aplicação Mínima Constitucional na </a:t>
                      </a:r>
                      <a:r>
                        <a:rPr lang="pt-BR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Educação:</a:t>
                      </a:r>
                      <a:r>
                        <a:rPr lang="pt-BR" sz="16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16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r>
                        <a:rPr lang="pt-BR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7" marR="9527" marT="9527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162.082.635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Aplicação Prevista na</a:t>
                      </a:r>
                      <a:r>
                        <a:rPr lang="pt-BR" sz="1600" b="1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Educação </a:t>
                      </a:r>
                      <a:r>
                        <a:rPr lang="pt-BR" sz="16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26,16%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7" marR="9527" marT="9527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169.618.583</a:t>
                      </a:r>
                      <a:endParaRPr lang="pt-B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Aplicação Mínima Constitucional na </a:t>
                      </a:r>
                      <a:r>
                        <a:rPr lang="pt-BR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Saúde: </a:t>
                      </a:r>
                      <a:r>
                        <a:rPr lang="pt-BR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15%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7" marR="9527" marT="9527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90.961.119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Aplicação Prevista na Saúde – </a:t>
                      </a:r>
                      <a:r>
                        <a:rPr lang="pt-BR" sz="16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27,32%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7" marR="9527" marT="9527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165.669.799</a:t>
                      </a:r>
                      <a:endParaRPr lang="pt-BR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1747448"/>
              </p:ext>
            </p:extLst>
          </p:nvPr>
        </p:nvGraphicFramePr>
        <p:xfrm>
          <a:off x="1314900" y="3717032"/>
          <a:ext cx="7577580" cy="18542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993404"/>
                <a:gridCol w="1584176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Receita Corrente Líquida</a:t>
                      </a:r>
                      <a:r>
                        <a:rPr lang="pt-BR" baseline="0" dirty="0" smtClean="0"/>
                        <a:t> (RCL)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1.223.498.907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</a:t>
                      </a:r>
                      <a:r>
                        <a:rPr lang="pt-BR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Líquido</a:t>
                      </a:r>
                      <a:r>
                        <a:rPr lang="pt-BR" sz="16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pt-BR" sz="16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Despesas </a:t>
                      </a:r>
                      <a:r>
                        <a:rPr lang="pt-BR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 </a:t>
                      </a:r>
                      <a:r>
                        <a:rPr lang="pt-BR" sz="16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Pessoal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7" marR="9527" marT="9527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335.388.545</a:t>
                      </a:r>
                      <a:endParaRPr lang="pt-B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da RCL 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7" marR="9527" marT="9527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27,41%</a:t>
                      </a:r>
                      <a:endParaRPr lang="pt-B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Limite Legal</a:t>
                      </a:r>
                      <a:r>
                        <a:rPr lang="pt-BR" sz="16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(Art. 20 da LRF)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7" marR="9527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54%</a:t>
                      </a:r>
                      <a:r>
                        <a:rPr lang="pt-BR" sz="1600" b="0" i="0" u="none" strike="noStrike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16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RCL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7" marR="9527" marT="9527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Limite Prudencial 95% (Parágrafo único do art. 22 da LRF)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7" marR="9527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51,30 </a:t>
                      </a:r>
                      <a:r>
                        <a:rPr lang="pt-BR" sz="16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r>
                        <a:rPr lang="pt-BR" sz="1600" b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16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RCL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7" marR="9527" marT="9527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873521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1544760" y="1272759"/>
            <a:ext cx="7009920" cy="449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1574280" y="531360"/>
            <a:ext cx="716544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endParaRPr lang="pt-BR" sz="1500" b="0" strike="noStrike" spc="-1" dirty="0">
              <a:latin typeface="Arial"/>
            </a:endParaRPr>
          </a:p>
        </p:txBody>
      </p:sp>
      <p:sp>
        <p:nvSpPr>
          <p:cNvPr id="98" name="CustomShape 3"/>
          <p:cNvSpPr/>
          <p:nvPr/>
        </p:nvSpPr>
        <p:spPr>
          <a:xfrm>
            <a:off x="223560" y="152280"/>
            <a:ext cx="784440" cy="6485040"/>
          </a:xfrm>
          <a:custGeom>
            <a:avLst/>
            <a:gdLst/>
            <a:ahLst/>
            <a:cxnLst/>
            <a:rect l="l" t="t" r="r" b="b"/>
            <a:pathLst>
              <a:path w="784860" h="6485255">
                <a:moveTo>
                  <a:pt x="784339" y="0"/>
                </a:moveTo>
                <a:lnTo>
                  <a:pt x="0" y="811098"/>
                </a:lnTo>
                <a:lnTo>
                  <a:pt x="0" y="6484785"/>
                </a:lnTo>
                <a:lnTo>
                  <a:pt x="784339" y="6484785"/>
                </a:lnTo>
                <a:lnTo>
                  <a:pt x="784313" y="811098"/>
                </a:lnTo>
                <a:lnTo>
                  <a:pt x="784339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9" name="CustomShape 4"/>
          <p:cNvSpPr/>
          <p:nvPr/>
        </p:nvSpPr>
        <p:spPr>
          <a:xfrm>
            <a:off x="1188360" y="393840"/>
            <a:ext cx="253080" cy="505080"/>
          </a:xfrm>
          <a:custGeom>
            <a:avLst/>
            <a:gdLst/>
            <a:ahLst/>
            <a:cxnLst/>
            <a:rect l="l" t="t" r="r" b="b"/>
            <a:pathLst>
              <a:path w="253365" h="505459">
                <a:moveTo>
                  <a:pt x="0" y="0"/>
                </a:moveTo>
                <a:lnTo>
                  <a:pt x="0" y="504926"/>
                </a:lnTo>
                <a:lnTo>
                  <a:pt x="253085" y="260388"/>
                </a:lnTo>
                <a:lnTo>
                  <a:pt x="0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0" name="CustomShape 5"/>
          <p:cNvSpPr/>
          <p:nvPr/>
        </p:nvSpPr>
        <p:spPr>
          <a:xfrm>
            <a:off x="1544760" y="899280"/>
            <a:ext cx="6860880" cy="360"/>
          </a:xfrm>
          <a:custGeom>
            <a:avLst/>
            <a:gdLst/>
            <a:ahLst/>
            <a:cxnLst/>
            <a:rect l="l" t="t" r="r" b="b"/>
            <a:pathLst>
              <a:path w="6861175">
                <a:moveTo>
                  <a:pt x="0" y="0"/>
                </a:moveTo>
                <a:lnTo>
                  <a:pt x="6861048" y="0"/>
                </a:lnTo>
              </a:path>
            </a:pathLst>
          </a:custGeom>
          <a:noFill/>
          <a:ln w="39960">
            <a:solidFill>
              <a:srgbClr val="F7941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" name="CustomShape 3"/>
          <p:cNvSpPr/>
          <p:nvPr/>
        </p:nvSpPr>
        <p:spPr>
          <a:xfrm>
            <a:off x="8215920" y="5867280"/>
            <a:ext cx="625320" cy="766080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" name="CaixaDeTexto 3"/>
          <p:cNvSpPr txBox="1"/>
          <p:nvPr/>
        </p:nvSpPr>
        <p:spPr>
          <a:xfrm>
            <a:off x="1574280" y="2690293"/>
            <a:ext cx="67189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 smtClean="0"/>
              <a:t>OBRIGADO!</a:t>
            </a:r>
            <a:endParaRPr lang="pt-BR" sz="3000" b="1" dirty="0"/>
          </a:p>
        </p:txBody>
      </p:sp>
    </p:spTree>
    <p:extLst>
      <p:ext uri="{BB962C8B-B14F-4D97-AF65-F5344CB8AC3E}">
        <p14:creationId xmlns:p14="http://schemas.microsoft.com/office/powerpoint/2010/main" val="234863696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CustomShape 2"/>
          <p:cNvSpPr/>
          <p:nvPr/>
        </p:nvSpPr>
        <p:spPr>
          <a:xfrm>
            <a:off x="1574280" y="531360"/>
            <a:ext cx="716544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r>
              <a:rPr lang="pt-BR" b="1" strike="noStrike" spc="77" dirty="0">
                <a:solidFill>
                  <a:srgbClr val="F7941D"/>
                </a:solidFill>
                <a:latin typeface="Calibri"/>
              </a:rPr>
              <a:t>INTRODUÇÃO</a:t>
            </a:r>
            <a:endParaRPr lang="pt-BR" b="0" strike="noStrike" spc="-1" dirty="0">
              <a:latin typeface="Arial"/>
            </a:endParaRPr>
          </a:p>
        </p:txBody>
      </p:sp>
      <p:sp>
        <p:nvSpPr>
          <p:cNvPr id="98" name="CustomShape 3"/>
          <p:cNvSpPr/>
          <p:nvPr/>
        </p:nvSpPr>
        <p:spPr>
          <a:xfrm>
            <a:off x="223560" y="152280"/>
            <a:ext cx="784440" cy="6485040"/>
          </a:xfrm>
          <a:custGeom>
            <a:avLst/>
            <a:gdLst/>
            <a:ahLst/>
            <a:cxnLst/>
            <a:rect l="l" t="t" r="r" b="b"/>
            <a:pathLst>
              <a:path w="784860" h="6485255">
                <a:moveTo>
                  <a:pt x="784339" y="0"/>
                </a:moveTo>
                <a:lnTo>
                  <a:pt x="0" y="811098"/>
                </a:lnTo>
                <a:lnTo>
                  <a:pt x="0" y="6484785"/>
                </a:lnTo>
                <a:lnTo>
                  <a:pt x="784339" y="6484785"/>
                </a:lnTo>
                <a:lnTo>
                  <a:pt x="784313" y="811098"/>
                </a:lnTo>
                <a:lnTo>
                  <a:pt x="784339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9" name="CustomShape 4"/>
          <p:cNvSpPr/>
          <p:nvPr/>
        </p:nvSpPr>
        <p:spPr>
          <a:xfrm>
            <a:off x="1188360" y="393840"/>
            <a:ext cx="253080" cy="505080"/>
          </a:xfrm>
          <a:custGeom>
            <a:avLst/>
            <a:gdLst/>
            <a:ahLst/>
            <a:cxnLst/>
            <a:rect l="l" t="t" r="r" b="b"/>
            <a:pathLst>
              <a:path w="253365" h="505459">
                <a:moveTo>
                  <a:pt x="0" y="0"/>
                </a:moveTo>
                <a:lnTo>
                  <a:pt x="0" y="504926"/>
                </a:lnTo>
                <a:lnTo>
                  <a:pt x="253085" y="260388"/>
                </a:lnTo>
                <a:lnTo>
                  <a:pt x="0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0" name="CustomShape 5"/>
          <p:cNvSpPr/>
          <p:nvPr/>
        </p:nvSpPr>
        <p:spPr>
          <a:xfrm>
            <a:off x="1544760" y="899280"/>
            <a:ext cx="6860880" cy="360"/>
          </a:xfrm>
          <a:custGeom>
            <a:avLst/>
            <a:gdLst/>
            <a:ahLst/>
            <a:cxnLst/>
            <a:rect l="l" t="t" r="r" b="b"/>
            <a:pathLst>
              <a:path w="6861175">
                <a:moveTo>
                  <a:pt x="0" y="0"/>
                </a:moveTo>
                <a:lnTo>
                  <a:pt x="6861048" y="0"/>
                </a:lnTo>
              </a:path>
            </a:pathLst>
          </a:custGeom>
          <a:noFill/>
          <a:ln w="39960">
            <a:solidFill>
              <a:srgbClr val="F7941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CustomShape 3"/>
          <p:cNvSpPr/>
          <p:nvPr/>
        </p:nvSpPr>
        <p:spPr>
          <a:xfrm>
            <a:off x="8215920" y="5867280"/>
            <a:ext cx="625320" cy="766080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" name="Espaço Reservado para Número de Slide 1">
            <a:extLst>
              <a:ext uri="{FF2B5EF4-FFF2-40B4-BE49-F238E27FC236}">
                <a16:creationId xmlns="" xmlns:a16="http://schemas.microsoft.com/office/drawing/2014/main" id="{7B9A517B-D5B5-4984-BAE0-DA423781031D}"/>
              </a:ext>
            </a:extLst>
          </p:cNvPr>
          <p:cNvSpPr>
            <a:spLocks noGrp="1"/>
          </p:cNvSpPr>
          <p:nvPr/>
        </p:nvSpPr>
        <p:spPr bwMode="auto">
          <a:xfrm>
            <a:off x="6742113" y="6003132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 smtClean="0">
                <a:solidFill>
                  <a:srgbClr val="25406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634E190-3EA1-4119-9D96-746AB29DD4CB}" type="slidenum">
              <a:rPr lang="pt-BR" altLang="pt-BR" sz="1200">
                <a:solidFill>
                  <a:srgbClr val="254061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pt-BR" altLang="pt-BR" sz="1200">
              <a:solidFill>
                <a:srgbClr val="254061"/>
              </a:solidFill>
            </a:endParaRPr>
          </a:p>
        </p:txBody>
      </p:sp>
      <p:sp>
        <p:nvSpPr>
          <p:cNvPr id="9" name="Subtítulo 2">
            <a:extLst>
              <a:ext uri="{FF2B5EF4-FFF2-40B4-BE49-F238E27FC236}">
                <a16:creationId xmlns="" xmlns:a16="http://schemas.microsoft.com/office/drawing/2014/main" id="{3E9A1CE4-3105-42FB-8979-1563941509D5}"/>
              </a:ext>
            </a:extLst>
          </p:cNvPr>
          <p:cNvSpPr txBox="1">
            <a:spLocks/>
          </p:cNvSpPr>
          <p:nvPr/>
        </p:nvSpPr>
        <p:spPr>
          <a:xfrm>
            <a:off x="306388" y="489744"/>
            <a:ext cx="8353425" cy="5472113"/>
          </a:xfrm>
          <a:prstGeom prst="rect">
            <a:avLst/>
          </a:prstGeom>
        </p:spPr>
        <p:txBody>
          <a:bodyPr>
            <a:normAutofit/>
          </a:bodyPr>
          <a:lstStyle>
            <a:defPPr>
              <a:defRPr lang="pt-B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marL="0" indent="0">
              <a:buFont typeface="Arial" pitchFamily="34" charset="0"/>
              <a:buNone/>
              <a:defRPr/>
            </a:pPr>
            <a:endParaRPr lang="pt-BR" dirty="0"/>
          </a:p>
          <a:p>
            <a:pPr marL="0" indent="0">
              <a:buFont typeface="Arial" pitchFamily="34" charset="0"/>
              <a:buNone/>
              <a:defRPr/>
            </a:pPr>
            <a:endParaRPr lang="pt-BR" dirty="0"/>
          </a:p>
          <a:p>
            <a:pPr marL="0" indent="0">
              <a:buFont typeface="Arial" pitchFamily="34" charset="0"/>
              <a:buNone/>
              <a:defRPr/>
            </a:pPr>
            <a:endParaRPr lang="pt-BR" dirty="0"/>
          </a:p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4513580" algn="l"/>
              </a:tabLst>
              <a:defRPr/>
            </a:pPr>
            <a:endParaRPr lang="pt-BR" sz="2400" dirty="0">
              <a:solidFill>
                <a:srgbClr val="0070C0"/>
              </a:solidFill>
              <a:latin typeface="Candara" pitchFamily="34" charset="0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4513580" algn="l"/>
              </a:tabLst>
              <a:defRPr/>
            </a:pPr>
            <a:endParaRPr lang="pt-BR" sz="2400" dirty="0">
              <a:solidFill>
                <a:srgbClr val="0070C0"/>
              </a:solidFill>
              <a:latin typeface="Candara" pitchFamily="34" charset="0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4513580" algn="l"/>
              </a:tabLst>
              <a:defRPr/>
            </a:pPr>
            <a:endParaRPr lang="pt-BR" sz="2400" dirty="0">
              <a:solidFill>
                <a:srgbClr val="0070C0"/>
              </a:solidFill>
              <a:latin typeface="Candara" pitchFamily="34" charset="0"/>
              <a:ea typeface="Times New Roman"/>
              <a:cs typeface="Times New Roman"/>
            </a:endParaRPr>
          </a:p>
          <a:p>
            <a:pPr marL="0" indent="0">
              <a:buFont typeface="Arial" pitchFamily="34" charset="0"/>
              <a:buNone/>
              <a:defRPr/>
            </a:pPr>
            <a:endParaRPr lang="pt-BR" dirty="0"/>
          </a:p>
        </p:txBody>
      </p:sp>
      <p:sp>
        <p:nvSpPr>
          <p:cNvPr id="11" name="Título 5">
            <a:extLst>
              <a:ext uri="{FF2B5EF4-FFF2-40B4-BE49-F238E27FC236}">
                <a16:creationId xmlns="" xmlns:a16="http://schemas.microsoft.com/office/drawing/2014/main" id="{E97A7EC6-CBCB-4DAC-BBF0-A069F4397E47}"/>
              </a:ext>
            </a:extLst>
          </p:cNvPr>
          <p:cNvSpPr txBox="1">
            <a:spLocks/>
          </p:cNvSpPr>
          <p:nvPr/>
        </p:nvSpPr>
        <p:spPr>
          <a:xfrm>
            <a:off x="260410" y="861395"/>
            <a:ext cx="8226425" cy="754063"/>
          </a:xfrm>
          <a:prstGeom prst="rect">
            <a:avLst/>
          </a:prstGeom>
        </p:spPr>
        <p:txBody>
          <a:bodyPr wrap="none" lIns="0" tIns="0" rIns="0" bIns="0" anchor="ctr"/>
          <a:lstStyle>
            <a:defPPr>
              <a:defRPr lang="pt-B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pt-BR" sz="22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</p:txBody>
      </p:sp>
      <p:sp>
        <p:nvSpPr>
          <p:cNvPr id="18" name="Subtítulo 2">
            <a:extLst>
              <a:ext uri="{FF2B5EF4-FFF2-40B4-BE49-F238E27FC236}">
                <a16:creationId xmlns="" xmlns:a16="http://schemas.microsoft.com/office/drawing/2014/main" id="{FCC1F8DA-B60E-4AAA-8EF4-927DBA1B18B8}"/>
              </a:ext>
            </a:extLst>
          </p:cNvPr>
          <p:cNvSpPr txBox="1">
            <a:spLocks/>
          </p:cNvSpPr>
          <p:nvPr/>
        </p:nvSpPr>
        <p:spPr>
          <a:xfrm>
            <a:off x="1544760" y="1035492"/>
            <a:ext cx="8027988" cy="2447925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  <a:defRPr/>
            </a:pPr>
            <a:endParaRPr lang="pt-BR" sz="20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romanUcPeriod"/>
              <a:defRPr/>
            </a:pPr>
            <a:r>
              <a:rPr lang="pt-BR" sz="2000" dirty="0">
                <a:solidFill>
                  <a:schemeClr val="tx2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Plano Plurianual – PPA              </a:t>
            </a:r>
            <a:r>
              <a:rPr lang="pt-BR" sz="2000" b="1" dirty="0">
                <a:solidFill>
                  <a:schemeClr val="tx2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(Planeja)</a:t>
            </a:r>
          </a:p>
          <a:p>
            <a:pPr marL="514350" indent="-514350">
              <a:buFont typeface="+mj-lt"/>
              <a:buAutoNum type="romanUcPeriod"/>
              <a:defRPr/>
            </a:pPr>
            <a:endParaRPr lang="pt-BR" sz="2000" dirty="0">
              <a:solidFill>
                <a:schemeClr val="tx2">
                  <a:lumMod val="50000"/>
                </a:schemeClr>
              </a:solidFill>
              <a:latin typeface="+mj-lt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romanUcPeriod"/>
              <a:defRPr/>
            </a:pPr>
            <a:r>
              <a:rPr lang="pt-BR" sz="2000" dirty="0">
                <a:solidFill>
                  <a:schemeClr val="tx2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Lei de Diretrizes Orçamentárias – LDO               </a:t>
            </a:r>
            <a:r>
              <a:rPr lang="pt-BR" sz="2000" b="1" dirty="0">
                <a:solidFill>
                  <a:schemeClr val="tx2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(Orienta)</a:t>
            </a:r>
          </a:p>
          <a:p>
            <a:pPr marL="514350" indent="-514350">
              <a:buFont typeface="+mj-lt"/>
              <a:buAutoNum type="romanUcPeriod"/>
              <a:defRPr/>
            </a:pPr>
            <a:endParaRPr lang="pt-BR" sz="2000" dirty="0">
              <a:solidFill>
                <a:schemeClr val="tx2">
                  <a:lumMod val="50000"/>
                </a:schemeClr>
              </a:solidFill>
              <a:latin typeface="+mj-lt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romanUcPeriod"/>
              <a:defRPr/>
            </a:pPr>
            <a:r>
              <a:rPr lang="pt-BR" sz="2000" b="1" dirty="0">
                <a:solidFill>
                  <a:schemeClr val="tx2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Lei Orçamentária Anual – LOA              (Executa)</a:t>
            </a:r>
          </a:p>
          <a:p>
            <a:pPr marL="514350" indent="-514350">
              <a:buFont typeface="+mj-lt"/>
              <a:buAutoNum type="romanUcPeriod"/>
              <a:defRPr/>
            </a:pPr>
            <a:endParaRPr lang="pt-BR" sz="20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Ø"/>
              <a:defRPr/>
            </a:pPr>
            <a:endParaRPr lang="pt-BR" sz="20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Arial" pitchFamily="34" charset="0"/>
              <a:buNone/>
              <a:defRPr/>
            </a:pPr>
            <a:endParaRPr lang="pt-BR" sz="20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4" name="Imagem 4097">
            <a:extLst>
              <a:ext uri="{FF2B5EF4-FFF2-40B4-BE49-F238E27FC236}">
                <a16:creationId xmlns="" xmlns:a16="http://schemas.microsoft.com/office/drawing/2014/main" id="{F0E434F1-6DA6-42F2-980E-4FD988969E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8787" y="3729358"/>
            <a:ext cx="5508625" cy="25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Conector de seta reta 2"/>
          <p:cNvCxnSpPr/>
          <p:nvPr/>
        </p:nvCxnSpPr>
        <p:spPr>
          <a:xfrm flipH="1">
            <a:off x="7301902" y="3394800"/>
            <a:ext cx="798490" cy="418114"/>
          </a:xfrm>
          <a:prstGeom prst="straightConnector1">
            <a:avLst/>
          </a:prstGeom>
          <a:ln w="34925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de seta reta 24"/>
          <p:cNvCxnSpPr/>
          <p:nvPr/>
        </p:nvCxnSpPr>
        <p:spPr>
          <a:xfrm>
            <a:off x="6246814" y="2360002"/>
            <a:ext cx="495299" cy="0"/>
          </a:xfrm>
          <a:prstGeom prst="straightConnector1">
            <a:avLst/>
          </a:prstGeom>
          <a:ln w="34925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de seta reta 25"/>
          <p:cNvCxnSpPr/>
          <p:nvPr/>
        </p:nvCxnSpPr>
        <p:spPr>
          <a:xfrm>
            <a:off x="5436096" y="3068960"/>
            <a:ext cx="496898" cy="0"/>
          </a:xfrm>
          <a:prstGeom prst="straightConnector1">
            <a:avLst/>
          </a:prstGeom>
          <a:ln w="34925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de seta reta 26"/>
          <p:cNvCxnSpPr/>
          <p:nvPr/>
        </p:nvCxnSpPr>
        <p:spPr>
          <a:xfrm>
            <a:off x="4628996" y="1613502"/>
            <a:ext cx="528004" cy="0"/>
          </a:xfrm>
          <a:prstGeom prst="straightConnector1">
            <a:avLst/>
          </a:prstGeom>
          <a:ln w="34925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708532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CustomShape 2"/>
          <p:cNvSpPr/>
          <p:nvPr/>
        </p:nvSpPr>
        <p:spPr>
          <a:xfrm>
            <a:off x="1574280" y="531360"/>
            <a:ext cx="716544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r>
              <a:rPr lang="pt-BR" b="1" strike="noStrike" spc="77" dirty="0" smtClean="0">
                <a:solidFill>
                  <a:srgbClr val="F7941D"/>
                </a:solidFill>
                <a:latin typeface="Calibri"/>
              </a:rPr>
              <a:t>PREVISÃO DE RECEITAS PARA 2022 (EM R$)</a:t>
            </a:r>
            <a:endParaRPr lang="pt-BR" b="0" strike="noStrike" spc="-1" dirty="0">
              <a:latin typeface="Arial"/>
            </a:endParaRPr>
          </a:p>
        </p:txBody>
      </p:sp>
      <p:sp>
        <p:nvSpPr>
          <p:cNvPr id="98" name="CustomShape 3"/>
          <p:cNvSpPr/>
          <p:nvPr/>
        </p:nvSpPr>
        <p:spPr>
          <a:xfrm>
            <a:off x="223560" y="152280"/>
            <a:ext cx="784440" cy="6485040"/>
          </a:xfrm>
          <a:custGeom>
            <a:avLst/>
            <a:gdLst/>
            <a:ahLst/>
            <a:cxnLst/>
            <a:rect l="l" t="t" r="r" b="b"/>
            <a:pathLst>
              <a:path w="784860" h="6485255">
                <a:moveTo>
                  <a:pt x="784339" y="0"/>
                </a:moveTo>
                <a:lnTo>
                  <a:pt x="0" y="811098"/>
                </a:lnTo>
                <a:lnTo>
                  <a:pt x="0" y="6484785"/>
                </a:lnTo>
                <a:lnTo>
                  <a:pt x="784339" y="6484785"/>
                </a:lnTo>
                <a:lnTo>
                  <a:pt x="784313" y="811098"/>
                </a:lnTo>
                <a:lnTo>
                  <a:pt x="784339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9" name="CustomShape 4"/>
          <p:cNvSpPr/>
          <p:nvPr/>
        </p:nvSpPr>
        <p:spPr>
          <a:xfrm>
            <a:off x="1188360" y="393840"/>
            <a:ext cx="253080" cy="505080"/>
          </a:xfrm>
          <a:custGeom>
            <a:avLst/>
            <a:gdLst/>
            <a:ahLst/>
            <a:cxnLst/>
            <a:rect l="l" t="t" r="r" b="b"/>
            <a:pathLst>
              <a:path w="253365" h="505459">
                <a:moveTo>
                  <a:pt x="0" y="0"/>
                </a:moveTo>
                <a:lnTo>
                  <a:pt x="0" y="504926"/>
                </a:lnTo>
                <a:lnTo>
                  <a:pt x="253085" y="260388"/>
                </a:lnTo>
                <a:lnTo>
                  <a:pt x="0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0" name="CustomShape 5"/>
          <p:cNvSpPr/>
          <p:nvPr/>
        </p:nvSpPr>
        <p:spPr>
          <a:xfrm>
            <a:off x="1544760" y="899280"/>
            <a:ext cx="6860880" cy="360"/>
          </a:xfrm>
          <a:custGeom>
            <a:avLst/>
            <a:gdLst/>
            <a:ahLst/>
            <a:cxnLst/>
            <a:rect l="l" t="t" r="r" b="b"/>
            <a:pathLst>
              <a:path w="6861175">
                <a:moveTo>
                  <a:pt x="0" y="0"/>
                </a:moveTo>
                <a:lnTo>
                  <a:pt x="6861048" y="0"/>
                </a:lnTo>
              </a:path>
            </a:pathLst>
          </a:custGeom>
          <a:noFill/>
          <a:ln w="39960">
            <a:solidFill>
              <a:srgbClr val="F7941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CustomShape 3"/>
          <p:cNvSpPr/>
          <p:nvPr/>
        </p:nvSpPr>
        <p:spPr>
          <a:xfrm>
            <a:off x="8215920" y="5867280"/>
            <a:ext cx="625320" cy="766080"/>
          </a:xfrm>
          <a:prstGeom prst="rect">
            <a:avLst/>
          </a:prstGeom>
          <a:blipFill rotWithShape="0">
            <a:blip r:embed="rId3"/>
            <a:stretch>
              <a:fillRect/>
            </a:stretch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" name="Espaço Reservado para Número de Slide 1">
            <a:extLst>
              <a:ext uri="{FF2B5EF4-FFF2-40B4-BE49-F238E27FC236}">
                <a16:creationId xmlns="" xmlns:a16="http://schemas.microsoft.com/office/drawing/2014/main" id="{7B9A517B-D5B5-4984-BAE0-DA423781031D}"/>
              </a:ext>
            </a:extLst>
          </p:cNvPr>
          <p:cNvSpPr>
            <a:spLocks noGrp="1"/>
          </p:cNvSpPr>
          <p:nvPr/>
        </p:nvSpPr>
        <p:spPr bwMode="auto">
          <a:xfrm>
            <a:off x="6742113" y="6003132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 smtClean="0">
                <a:solidFill>
                  <a:srgbClr val="25406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634E190-3EA1-4119-9D96-746AB29DD4CB}" type="slidenum">
              <a:rPr lang="pt-BR" altLang="pt-BR" sz="1200">
                <a:solidFill>
                  <a:srgbClr val="254061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pt-BR" altLang="pt-BR" sz="1200">
              <a:solidFill>
                <a:srgbClr val="254061"/>
              </a:solidFill>
            </a:endParaRPr>
          </a:p>
        </p:txBody>
      </p:sp>
      <p:sp>
        <p:nvSpPr>
          <p:cNvPr id="9" name="Subtítulo 2">
            <a:extLst>
              <a:ext uri="{FF2B5EF4-FFF2-40B4-BE49-F238E27FC236}">
                <a16:creationId xmlns="" xmlns:a16="http://schemas.microsoft.com/office/drawing/2014/main" id="{3E9A1CE4-3105-42FB-8979-1563941509D5}"/>
              </a:ext>
            </a:extLst>
          </p:cNvPr>
          <p:cNvSpPr txBox="1">
            <a:spLocks/>
          </p:cNvSpPr>
          <p:nvPr/>
        </p:nvSpPr>
        <p:spPr>
          <a:xfrm>
            <a:off x="306388" y="489744"/>
            <a:ext cx="8353425" cy="5472113"/>
          </a:xfrm>
          <a:prstGeom prst="rect">
            <a:avLst/>
          </a:prstGeom>
        </p:spPr>
        <p:txBody>
          <a:bodyPr>
            <a:normAutofit/>
          </a:bodyPr>
          <a:lstStyle>
            <a:defPPr>
              <a:defRPr lang="pt-B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marL="0" indent="0">
              <a:buFont typeface="Arial" pitchFamily="34" charset="0"/>
              <a:buNone/>
              <a:defRPr/>
            </a:pPr>
            <a:endParaRPr lang="pt-BR" dirty="0"/>
          </a:p>
          <a:p>
            <a:pPr marL="0" indent="0">
              <a:buFont typeface="Arial" pitchFamily="34" charset="0"/>
              <a:buNone/>
              <a:defRPr/>
            </a:pPr>
            <a:endParaRPr lang="pt-BR" dirty="0"/>
          </a:p>
          <a:p>
            <a:pPr marL="0" indent="0">
              <a:buFont typeface="Arial" pitchFamily="34" charset="0"/>
              <a:buNone/>
              <a:defRPr/>
            </a:pPr>
            <a:endParaRPr lang="pt-BR" dirty="0"/>
          </a:p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4513580" algn="l"/>
              </a:tabLst>
              <a:defRPr/>
            </a:pPr>
            <a:endParaRPr lang="pt-BR" sz="2400" dirty="0">
              <a:solidFill>
                <a:srgbClr val="0070C0"/>
              </a:solidFill>
              <a:latin typeface="Candara" pitchFamily="34" charset="0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4513580" algn="l"/>
              </a:tabLst>
              <a:defRPr/>
            </a:pPr>
            <a:endParaRPr lang="pt-BR" sz="2400" dirty="0">
              <a:solidFill>
                <a:srgbClr val="0070C0"/>
              </a:solidFill>
              <a:latin typeface="Candara" pitchFamily="34" charset="0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4513580" algn="l"/>
              </a:tabLst>
              <a:defRPr/>
            </a:pPr>
            <a:endParaRPr lang="pt-BR" sz="2400" dirty="0">
              <a:solidFill>
                <a:srgbClr val="0070C0"/>
              </a:solidFill>
              <a:latin typeface="Candara" pitchFamily="34" charset="0"/>
              <a:ea typeface="Times New Roman"/>
              <a:cs typeface="Times New Roman"/>
            </a:endParaRPr>
          </a:p>
          <a:p>
            <a:pPr marL="0" indent="0">
              <a:buFont typeface="Arial" pitchFamily="34" charset="0"/>
              <a:buNone/>
              <a:defRPr/>
            </a:pPr>
            <a:endParaRPr lang="pt-BR" dirty="0"/>
          </a:p>
        </p:txBody>
      </p:sp>
      <p:sp>
        <p:nvSpPr>
          <p:cNvPr id="11" name="Título 5">
            <a:extLst>
              <a:ext uri="{FF2B5EF4-FFF2-40B4-BE49-F238E27FC236}">
                <a16:creationId xmlns="" xmlns:a16="http://schemas.microsoft.com/office/drawing/2014/main" id="{E97A7EC6-CBCB-4DAC-BBF0-A069F4397E47}"/>
              </a:ext>
            </a:extLst>
          </p:cNvPr>
          <p:cNvSpPr txBox="1">
            <a:spLocks/>
          </p:cNvSpPr>
          <p:nvPr/>
        </p:nvSpPr>
        <p:spPr>
          <a:xfrm>
            <a:off x="260410" y="861395"/>
            <a:ext cx="8226425" cy="754063"/>
          </a:xfrm>
          <a:prstGeom prst="rect">
            <a:avLst/>
          </a:prstGeom>
        </p:spPr>
        <p:txBody>
          <a:bodyPr wrap="none" lIns="0" tIns="0" rIns="0" bIns="0" anchor="ctr"/>
          <a:lstStyle>
            <a:defPPr>
              <a:defRPr lang="pt-B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pt-BR" sz="22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</p:txBody>
      </p:sp>
      <p:sp>
        <p:nvSpPr>
          <p:cNvPr id="18" name="Subtítulo 2">
            <a:extLst>
              <a:ext uri="{FF2B5EF4-FFF2-40B4-BE49-F238E27FC236}">
                <a16:creationId xmlns="" xmlns:a16="http://schemas.microsoft.com/office/drawing/2014/main" id="{FCC1F8DA-B60E-4AAA-8EF4-927DBA1B18B8}"/>
              </a:ext>
            </a:extLst>
          </p:cNvPr>
          <p:cNvSpPr txBox="1">
            <a:spLocks/>
          </p:cNvSpPr>
          <p:nvPr/>
        </p:nvSpPr>
        <p:spPr>
          <a:xfrm>
            <a:off x="1544760" y="1035492"/>
            <a:ext cx="8027988" cy="2447925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  <a:defRPr/>
            </a:pPr>
            <a:endParaRPr lang="pt-BR" sz="20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Gráfico 1"/>
          <p:cNvGraphicFramePr/>
          <p:nvPr>
            <p:extLst>
              <p:ext uri="{D42A27DB-BD31-4B8C-83A1-F6EECF244321}">
                <p14:modId xmlns:p14="http://schemas.microsoft.com/office/powerpoint/2010/main" val="3286136765"/>
              </p:ext>
            </p:extLst>
          </p:nvPr>
        </p:nvGraphicFramePr>
        <p:xfrm>
          <a:off x="1314900" y="1124744"/>
          <a:ext cx="7649588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68207285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CustomShape 2"/>
          <p:cNvSpPr/>
          <p:nvPr/>
        </p:nvSpPr>
        <p:spPr>
          <a:xfrm>
            <a:off x="1574280" y="531360"/>
            <a:ext cx="716544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r>
              <a:rPr lang="pt-BR" b="1" strike="noStrike" spc="77" dirty="0" smtClean="0">
                <a:solidFill>
                  <a:srgbClr val="F7941D"/>
                </a:solidFill>
                <a:latin typeface="Calibri"/>
              </a:rPr>
              <a:t>PREVISÃO DE TRANSFERÊNCIAS PARA 2022 (EM R$)</a:t>
            </a:r>
            <a:endParaRPr lang="pt-BR" b="0" strike="noStrike" spc="-1" dirty="0">
              <a:latin typeface="Arial"/>
            </a:endParaRPr>
          </a:p>
        </p:txBody>
      </p:sp>
      <p:sp>
        <p:nvSpPr>
          <p:cNvPr id="98" name="CustomShape 3"/>
          <p:cNvSpPr/>
          <p:nvPr/>
        </p:nvSpPr>
        <p:spPr>
          <a:xfrm>
            <a:off x="241878" y="152280"/>
            <a:ext cx="784440" cy="6485040"/>
          </a:xfrm>
          <a:custGeom>
            <a:avLst/>
            <a:gdLst/>
            <a:ahLst/>
            <a:cxnLst/>
            <a:rect l="l" t="t" r="r" b="b"/>
            <a:pathLst>
              <a:path w="784860" h="6485255">
                <a:moveTo>
                  <a:pt x="784339" y="0"/>
                </a:moveTo>
                <a:lnTo>
                  <a:pt x="0" y="811098"/>
                </a:lnTo>
                <a:lnTo>
                  <a:pt x="0" y="6484785"/>
                </a:lnTo>
                <a:lnTo>
                  <a:pt x="784339" y="6484785"/>
                </a:lnTo>
                <a:lnTo>
                  <a:pt x="784313" y="811098"/>
                </a:lnTo>
                <a:lnTo>
                  <a:pt x="784339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9" name="CustomShape 4"/>
          <p:cNvSpPr/>
          <p:nvPr/>
        </p:nvSpPr>
        <p:spPr>
          <a:xfrm>
            <a:off x="1188360" y="393840"/>
            <a:ext cx="253080" cy="505080"/>
          </a:xfrm>
          <a:custGeom>
            <a:avLst/>
            <a:gdLst/>
            <a:ahLst/>
            <a:cxnLst/>
            <a:rect l="l" t="t" r="r" b="b"/>
            <a:pathLst>
              <a:path w="253365" h="505459">
                <a:moveTo>
                  <a:pt x="0" y="0"/>
                </a:moveTo>
                <a:lnTo>
                  <a:pt x="0" y="504926"/>
                </a:lnTo>
                <a:lnTo>
                  <a:pt x="253085" y="260388"/>
                </a:lnTo>
                <a:lnTo>
                  <a:pt x="0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0" name="CustomShape 5"/>
          <p:cNvSpPr/>
          <p:nvPr/>
        </p:nvSpPr>
        <p:spPr>
          <a:xfrm>
            <a:off x="1544760" y="899280"/>
            <a:ext cx="6860880" cy="360"/>
          </a:xfrm>
          <a:custGeom>
            <a:avLst/>
            <a:gdLst/>
            <a:ahLst/>
            <a:cxnLst/>
            <a:rect l="l" t="t" r="r" b="b"/>
            <a:pathLst>
              <a:path w="6861175">
                <a:moveTo>
                  <a:pt x="0" y="0"/>
                </a:moveTo>
                <a:lnTo>
                  <a:pt x="6861048" y="0"/>
                </a:lnTo>
              </a:path>
            </a:pathLst>
          </a:custGeom>
          <a:noFill/>
          <a:ln w="39960">
            <a:solidFill>
              <a:srgbClr val="F7941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CustomShape 3"/>
          <p:cNvSpPr/>
          <p:nvPr/>
        </p:nvSpPr>
        <p:spPr>
          <a:xfrm>
            <a:off x="8215920" y="5867280"/>
            <a:ext cx="625320" cy="766080"/>
          </a:xfrm>
          <a:prstGeom prst="rect">
            <a:avLst/>
          </a:prstGeom>
          <a:blipFill rotWithShape="0">
            <a:blip r:embed="rId3"/>
            <a:stretch>
              <a:fillRect/>
            </a:stretch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" name="Espaço Reservado para Número de Slide 1">
            <a:extLst>
              <a:ext uri="{FF2B5EF4-FFF2-40B4-BE49-F238E27FC236}">
                <a16:creationId xmlns="" xmlns:a16="http://schemas.microsoft.com/office/drawing/2014/main" id="{7B9A517B-D5B5-4984-BAE0-DA423781031D}"/>
              </a:ext>
            </a:extLst>
          </p:cNvPr>
          <p:cNvSpPr>
            <a:spLocks noGrp="1"/>
          </p:cNvSpPr>
          <p:nvPr/>
        </p:nvSpPr>
        <p:spPr bwMode="auto">
          <a:xfrm>
            <a:off x="6742113" y="6003132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 smtClean="0">
                <a:solidFill>
                  <a:srgbClr val="25406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634E190-3EA1-4119-9D96-746AB29DD4CB}" type="slidenum">
              <a:rPr lang="pt-BR" altLang="pt-BR" sz="1200">
                <a:solidFill>
                  <a:srgbClr val="254061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pt-BR" altLang="pt-BR" sz="1200">
              <a:solidFill>
                <a:srgbClr val="254061"/>
              </a:solidFill>
            </a:endParaRPr>
          </a:p>
        </p:txBody>
      </p:sp>
      <p:sp>
        <p:nvSpPr>
          <p:cNvPr id="9" name="Subtítulo 2">
            <a:extLst>
              <a:ext uri="{FF2B5EF4-FFF2-40B4-BE49-F238E27FC236}">
                <a16:creationId xmlns="" xmlns:a16="http://schemas.microsoft.com/office/drawing/2014/main" id="{3E9A1CE4-3105-42FB-8979-1563941509D5}"/>
              </a:ext>
            </a:extLst>
          </p:cNvPr>
          <p:cNvSpPr txBox="1">
            <a:spLocks/>
          </p:cNvSpPr>
          <p:nvPr/>
        </p:nvSpPr>
        <p:spPr>
          <a:xfrm>
            <a:off x="306388" y="489744"/>
            <a:ext cx="8353425" cy="5472113"/>
          </a:xfrm>
          <a:prstGeom prst="rect">
            <a:avLst/>
          </a:prstGeom>
        </p:spPr>
        <p:txBody>
          <a:bodyPr>
            <a:normAutofit/>
          </a:bodyPr>
          <a:lstStyle>
            <a:defPPr>
              <a:defRPr lang="pt-B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marL="0" indent="0">
              <a:buFont typeface="Arial" pitchFamily="34" charset="0"/>
              <a:buNone/>
              <a:defRPr/>
            </a:pPr>
            <a:endParaRPr lang="pt-BR" dirty="0"/>
          </a:p>
          <a:p>
            <a:pPr marL="0" indent="0">
              <a:buFont typeface="Arial" pitchFamily="34" charset="0"/>
              <a:buNone/>
              <a:defRPr/>
            </a:pPr>
            <a:endParaRPr lang="pt-BR" dirty="0"/>
          </a:p>
          <a:p>
            <a:pPr marL="0" indent="0">
              <a:buFont typeface="Arial" pitchFamily="34" charset="0"/>
              <a:buNone/>
              <a:defRPr/>
            </a:pPr>
            <a:endParaRPr lang="pt-BR" dirty="0"/>
          </a:p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4513580" algn="l"/>
              </a:tabLst>
              <a:defRPr/>
            </a:pPr>
            <a:endParaRPr lang="pt-BR" sz="2400" dirty="0">
              <a:solidFill>
                <a:srgbClr val="0070C0"/>
              </a:solidFill>
              <a:latin typeface="Candara" pitchFamily="34" charset="0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4513580" algn="l"/>
              </a:tabLst>
              <a:defRPr/>
            </a:pPr>
            <a:endParaRPr lang="pt-BR" sz="2400" dirty="0">
              <a:solidFill>
                <a:srgbClr val="0070C0"/>
              </a:solidFill>
              <a:latin typeface="Candara" pitchFamily="34" charset="0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4513580" algn="l"/>
              </a:tabLst>
              <a:defRPr/>
            </a:pPr>
            <a:endParaRPr lang="pt-BR" sz="2400" dirty="0">
              <a:solidFill>
                <a:srgbClr val="0070C0"/>
              </a:solidFill>
              <a:latin typeface="Candara" pitchFamily="34" charset="0"/>
              <a:ea typeface="Times New Roman"/>
              <a:cs typeface="Times New Roman"/>
            </a:endParaRPr>
          </a:p>
          <a:p>
            <a:pPr marL="0" indent="0">
              <a:buFont typeface="Arial" pitchFamily="34" charset="0"/>
              <a:buNone/>
              <a:defRPr/>
            </a:pPr>
            <a:endParaRPr lang="pt-BR" dirty="0"/>
          </a:p>
        </p:txBody>
      </p:sp>
      <p:sp>
        <p:nvSpPr>
          <p:cNvPr id="11" name="Título 5">
            <a:extLst>
              <a:ext uri="{FF2B5EF4-FFF2-40B4-BE49-F238E27FC236}">
                <a16:creationId xmlns="" xmlns:a16="http://schemas.microsoft.com/office/drawing/2014/main" id="{E97A7EC6-CBCB-4DAC-BBF0-A069F4397E47}"/>
              </a:ext>
            </a:extLst>
          </p:cNvPr>
          <p:cNvSpPr txBox="1">
            <a:spLocks/>
          </p:cNvSpPr>
          <p:nvPr/>
        </p:nvSpPr>
        <p:spPr>
          <a:xfrm>
            <a:off x="260410" y="861395"/>
            <a:ext cx="8226425" cy="754063"/>
          </a:xfrm>
          <a:prstGeom prst="rect">
            <a:avLst/>
          </a:prstGeom>
        </p:spPr>
        <p:txBody>
          <a:bodyPr wrap="none" lIns="0" tIns="0" rIns="0" bIns="0" anchor="ctr"/>
          <a:lstStyle>
            <a:defPPr>
              <a:defRPr lang="pt-B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pt-BR" sz="22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</p:txBody>
      </p:sp>
      <p:sp>
        <p:nvSpPr>
          <p:cNvPr id="18" name="Subtítulo 2">
            <a:extLst>
              <a:ext uri="{FF2B5EF4-FFF2-40B4-BE49-F238E27FC236}">
                <a16:creationId xmlns="" xmlns:a16="http://schemas.microsoft.com/office/drawing/2014/main" id="{FCC1F8DA-B60E-4AAA-8EF4-927DBA1B18B8}"/>
              </a:ext>
            </a:extLst>
          </p:cNvPr>
          <p:cNvSpPr txBox="1">
            <a:spLocks/>
          </p:cNvSpPr>
          <p:nvPr/>
        </p:nvSpPr>
        <p:spPr>
          <a:xfrm>
            <a:off x="1544760" y="1035492"/>
            <a:ext cx="8027988" cy="2447925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  <a:defRPr/>
            </a:pPr>
            <a:endParaRPr lang="pt-BR" sz="20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Gráfico 1"/>
          <p:cNvGraphicFramePr/>
          <p:nvPr>
            <p:extLst>
              <p:ext uri="{D42A27DB-BD31-4B8C-83A1-F6EECF244321}">
                <p14:modId xmlns:p14="http://schemas.microsoft.com/office/powerpoint/2010/main" val="1419534283"/>
              </p:ext>
            </p:extLst>
          </p:nvPr>
        </p:nvGraphicFramePr>
        <p:xfrm>
          <a:off x="1314900" y="1124744"/>
          <a:ext cx="7649588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Gráfico 11"/>
          <p:cNvGraphicFramePr/>
          <p:nvPr>
            <p:extLst>
              <p:ext uri="{D42A27DB-BD31-4B8C-83A1-F6EECF244321}">
                <p14:modId xmlns:p14="http://schemas.microsoft.com/office/powerpoint/2010/main" val="2944407973"/>
              </p:ext>
            </p:extLst>
          </p:nvPr>
        </p:nvGraphicFramePr>
        <p:xfrm>
          <a:off x="1191652" y="1124744"/>
          <a:ext cx="7649588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66444049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1544760" y="1272759"/>
            <a:ext cx="7009920" cy="449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1574280" y="531360"/>
            <a:ext cx="716544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endParaRPr lang="pt-BR" sz="1500" b="0" strike="noStrike" spc="-1" dirty="0">
              <a:latin typeface="Arial"/>
            </a:endParaRPr>
          </a:p>
        </p:txBody>
      </p:sp>
      <p:sp>
        <p:nvSpPr>
          <p:cNvPr id="98" name="CustomShape 3"/>
          <p:cNvSpPr/>
          <p:nvPr/>
        </p:nvSpPr>
        <p:spPr>
          <a:xfrm>
            <a:off x="223560" y="152280"/>
            <a:ext cx="784440" cy="6485040"/>
          </a:xfrm>
          <a:custGeom>
            <a:avLst/>
            <a:gdLst/>
            <a:ahLst/>
            <a:cxnLst/>
            <a:rect l="l" t="t" r="r" b="b"/>
            <a:pathLst>
              <a:path w="784860" h="6485255">
                <a:moveTo>
                  <a:pt x="784339" y="0"/>
                </a:moveTo>
                <a:lnTo>
                  <a:pt x="0" y="811098"/>
                </a:lnTo>
                <a:lnTo>
                  <a:pt x="0" y="6484785"/>
                </a:lnTo>
                <a:lnTo>
                  <a:pt x="784339" y="6484785"/>
                </a:lnTo>
                <a:lnTo>
                  <a:pt x="784313" y="811098"/>
                </a:lnTo>
                <a:lnTo>
                  <a:pt x="784339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9" name="CustomShape 4"/>
          <p:cNvSpPr/>
          <p:nvPr/>
        </p:nvSpPr>
        <p:spPr>
          <a:xfrm>
            <a:off x="1188360" y="393840"/>
            <a:ext cx="253080" cy="505080"/>
          </a:xfrm>
          <a:custGeom>
            <a:avLst/>
            <a:gdLst/>
            <a:ahLst/>
            <a:cxnLst/>
            <a:rect l="l" t="t" r="r" b="b"/>
            <a:pathLst>
              <a:path w="253365" h="505459">
                <a:moveTo>
                  <a:pt x="0" y="0"/>
                </a:moveTo>
                <a:lnTo>
                  <a:pt x="0" y="504926"/>
                </a:lnTo>
                <a:lnTo>
                  <a:pt x="253085" y="260388"/>
                </a:lnTo>
                <a:lnTo>
                  <a:pt x="0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0" name="CustomShape 5"/>
          <p:cNvSpPr/>
          <p:nvPr/>
        </p:nvSpPr>
        <p:spPr>
          <a:xfrm>
            <a:off x="1544760" y="899280"/>
            <a:ext cx="6860880" cy="360"/>
          </a:xfrm>
          <a:custGeom>
            <a:avLst/>
            <a:gdLst/>
            <a:ahLst/>
            <a:cxnLst/>
            <a:rect l="l" t="t" r="r" b="b"/>
            <a:pathLst>
              <a:path w="6861175">
                <a:moveTo>
                  <a:pt x="0" y="0"/>
                </a:moveTo>
                <a:lnTo>
                  <a:pt x="6861048" y="0"/>
                </a:lnTo>
              </a:path>
            </a:pathLst>
          </a:custGeom>
          <a:noFill/>
          <a:ln w="39960">
            <a:solidFill>
              <a:srgbClr val="F7941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" name="CustomShape 3"/>
          <p:cNvSpPr/>
          <p:nvPr/>
        </p:nvSpPr>
        <p:spPr>
          <a:xfrm>
            <a:off x="8215920" y="5867280"/>
            <a:ext cx="625320" cy="766080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" name="CaixaDeTexto 3"/>
          <p:cNvSpPr txBox="1"/>
          <p:nvPr/>
        </p:nvSpPr>
        <p:spPr>
          <a:xfrm>
            <a:off x="1615708" y="2564904"/>
            <a:ext cx="671898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 smtClean="0"/>
              <a:t>PROJETOS ESTRUTURANTES</a:t>
            </a:r>
          </a:p>
          <a:p>
            <a:pPr algn="ctr"/>
            <a:r>
              <a:rPr lang="pt-BR" sz="3000" b="1" dirty="0" smtClean="0"/>
              <a:t>PLANEJAMENTO POR EIXOS</a:t>
            </a:r>
            <a:endParaRPr lang="pt-BR" sz="3000" b="1" dirty="0"/>
          </a:p>
        </p:txBody>
      </p:sp>
    </p:spTree>
    <p:extLst>
      <p:ext uri="{BB962C8B-B14F-4D97-AF65-F5344CB8AC3E}">
        <p14:creationId xmlns:p14="http://schemas.microsoft.com/office/powerpoint/2010/main" val="160731464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1544760" y="1272759"/>
            <a:ext cx="7009920" cy="449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1574280" y="531360"/>
            <a:ext cx="716544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endParaRPr lang="pt-BR" sz="1500" b="0" strike="noStrike" spc="-1" dirty="0">
              <a:latin typeface="Arial"/>
            </a:endParaRPr>
          </a:p>
        </p:txBody>
      </p:sp>
      <p:sp>
        <p:nvSpPr>
          <p:cNvPr id="98" name="CustomShape 3"/>
          <p:cNvSpPr/>
          <p:nvPr/>
        </p:nvSpPr>
        <p:spPr>
          <a:xfrm>
            <a:off x="223560" y="152280"/>
            <a:ext cx="784440" cy="6485040"/>
          </a:xfrm>
          <a:custGeom>
            <a:avLst/>
            <a:gdLst/>
            <a:ahLst/>
            <a:cxnLst/>
            <a:rect l="l" t="t" r="r" b="b"/>
            <a:pathLst>
              <a:path w="784860" h="6485255">
                <a:moveTo>
                  <a:pt x="784339" y="0"/>
                </a:moveTo>
                <a:lnTo>
                  <a:pt x="0" y="811098"/>
                </a:lnTo>
                <a:lnTo>
                  <a:pt x="0" y="6484785"/>
                </a:lnTo>
                <a:lnTo>
                  <a:pt x="784339" y="6484785"/>
                </a:lnTo>
                <a:lnTo>
                  <a:pt x="784313" y="811098"/>
                </a:lnTo>
                <a:lnTo>
                  <a:pt x="784339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9" name="CustomShape 4"/>
          <p:cNvSpPr/>
          <p:nvPr/>
        </p:nvSpPr>
        <p:spPr>
          <a:xfrm>
            <a:off x="1188360" y="393840"/>
            <a:ext cx="253080" cy="505080"/>
          </a:xfrm>
          <a:custGeom>
            <a:avLst/>
            <a:gdLst/>
            <a:ahLst/>
            <a:cxnLst/>
            <a:rect l="l" t="t" r="r" b="b"/>
            <a:pathLst>
              <a:path w="253365" h="505459">
                <a:moveTo>
                  <a:pt x="0" y="0"/>
                </a:moveTo>
                <a:lnTo>
                  <a:pt x="0" y="504926"/>
                </a:lnTo>
                <a:lnTo>
                  <a:pt x="253085" y="260388"/>
                </a:lnTo>
                <a:lnTo>
                  <a:pt x="0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0" name="CustomShape 5"/>
          <p:cNvSpPr/>
          <p:nvPr/>
        </p:nvSpPr>
        <p:spPr>
          <a:xfrm>
            <a:off x="1544760" y="899280"/>
            <a:ext cx="6860880" cy="360"/>
          </a:xfrm>
          <a:custGeom>
            <a:avLst/>
            <a:gdLst/>
            <a:ahLst/>
            <a:cxnLst/>
            <a:rect l="l" t="t" r="r" b="b"/>
            <a:pathLst>
              <a:path w="6861175">
                <a:moveTo>
                  <a:pt x="0" y="0"/>
                </a:moveTo>
                <a:lnTo>
                  <a:pt x="6861048" y="0"/>
                </a:lnTo>
              </a:path>
            </a:pathLst>
          </a:custGeom>
          <a:noFill/>
          <a:ln w="39960">
            <a:solidFill>
              <a:srgbClr val="F7941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CustomShape 2"/>
          <p:cNvSpPr/>
          <p:nvPr/>
        </p:nvSpPr>
        <p:spPr>
          <a:xfrm>
            <a:off x="1586354" y="522132"/>
            <a:ext cx="716544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r>
              <a:rPr lang="pt-BR" b="1" spc="77" dirty="0">
                <a:solidFill>
                  <a:srgbClr val="F7941D"/>
                </a:solidFill>
                <a:latin typeface="Calibri"/>
              </a:rPr>
              <a:t>EIXO SOCIAL: SAÚDE</a:t>
            </a:r>
            <a:endParaRPr lang="pt-BR" b="1" strike="noStrike" spc="77" dirty="0">
              <a:solidFill>
                <a:srgbClr val="F7941D"/>
              </a:solidFill>
              <a:latin typeface="Calibri"/>
            </a:endParaRPr>
          </a:p>
          <a:p>
            <a:pPr marL="12600">
              <a:lnSpc>
                <a:spcPts val="1701"/>
              </a:lnSpc>
              <a:spcBef>
                <a:spcPts val="99"/>
              </a:spcBef>
            </a:pPr>
            <a:endParaRPr lang="pt-BR" sz="1500" b="0" strike="noStrike" spc="-1" dirty="0">
              <a:latin typeface="Arial"/>
            </a:endParaRPr>
          </a:p>
        </p:txBody>
      </p:sp>
      <p:sp>
        <p:nvSpPr>
          <p:cNvPr id="8" name="CustomShape 3"/>
          <p:cNvSpPr/>
          <p:nvPr/>
        </p:nvSpPr>
        <p:spPr>
          <a:xfrm>
            <a:off x="8215920" y="5867280"/>
            <a:ext cx="625320" cy="766080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cxnSp>
        <p:nvCxnSpPr>
          <p:cNvPr id="4" name="Conector de seta reta 3"/>
          <p:cNvCxnSpPr/>
          <p:nvPr/>
        </p:nvCxnSpPr>
        <p:spPr>
          <a:xfrm flipV="1">
            <a:off x="4357822" y="1700808"/>
            <a:ext cx="691898" cy="648074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ixaDeTexto 4"/>
          <p:cNvSpPr txBox="1"/>
          <p:nvPr/>
        </p:nvSpPr>
        <p:spPr>
          <a:xfrm>
            <a:off x="4148888" y="1746693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9,7%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348315" y="3861048"/>
            <a:ext cx="6901020" cy="272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900" b="1" dirty="0" smtClean="0"/>
              <a:t>PRINCIPAIS AÇÕES: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900" dirty="0" smtClean="0"/>
              <a:t>Aparelhamento da Unidade Central;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900" dirty="0" smtClean="0"/>
              <a:t>Reforma UBS Flórida;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900" dirty="0" smtClean="0"/>
              <a:t>Adequação local para transporte ambulatorial;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900" dirty="0" smtClean="0"/>
              <a:t>Construção área coberta da Farmácia;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900" dirty="0" smtClean="0"/>
              <a:t>Contratação de médicos;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900" dirty="0" smtClean="0"/>
              <a:t>Contratação de RH para Atenção Básica;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900" dirty="0" smtClean="0"/>
              <a:t>Aquisição de equipamentos para UBS.</a:t>
            </a:r>
          </a:p>
          <a:p>
            <a:pPr marL="285750" indent="-285750">
              <a:buFont typeface="Arial" pitchFamily="34" charset="0"/>
              <a:buChar char="•"/>
            </a:pPr>
            <a:endParaRPr lang="pt-BR" sz="1900" dirty="0"/>
          </a:p>
        </p:txBody>
      </p:sp>
      <p:graphicFrame>
        <p:nvGraphicFramePr>
          <p:cNvPr id="15" name="Gráfico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2944369"/>
              </p:ext>
            </p:extLst>
          </p:nvPr>
        </p:nvGraphicFramePr>
        <p:xfrm>
          <a:off x="1544760" y="1145662"/>
          <a:ext cx="6860880" cy="25713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6487175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1544760" y="1272759"/>
            <a:ext cx="7009920" cy="449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1574280" y="531360"/>
            <a:ext cx="716544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endParaRPr lang="pt-BR" sz="1500" b="0" strike="noStrike" spc="-1" dirty="0">
              <a:latin typeface="Arial"/>
            </a:endParaRPr>
          </a:p>
        </p:txBody>
      </p:sp>
      <p:sp>
        <p:nvSpPr>
          <p:cNvPr id="98" name="CustomShape 3"/>
          <p:cNvSpPr/>
          <p:nvPr/>
        </p:nvSpPr>
        <p:spPr>
          <a:xfrm>
            <a:off x="223560" y="152280"/>
            <a:ext cx="784440" cy="6485040"/>
          </a:xfrm>
          <a:custGeom>
            <a:avLst/>
            <a:gdLst/>
            <a:ahLst/>
            <a:cxnLst/>
            <a:rect l="l" t="t" r="r" b="b"/>
            <a:pathLst>
              <a:path w="784860" h="6485255">
                <a:moveTo>
                  <a:pt x="784339" y="0"/>
                </a:moveTo>
                <a:lnTo>
                  <a:pt x="0" y="811098"/>
                </a:lnTo>
                <a:lnTo>
                  <a:pt x="0" y="6484785"/>
                </a:lnTo>
                <a:lnTo>
                  <a:pt x="784339" y="6484785"/>
                </a:lnTo>
                <a:lnTo>
                  <a:pt x="784313" y="811098"/>
                </a:lnTo>
                <a:lnTo>
                  <a:pt x="784339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9" name="CustomShape 4"/>
          <p:cNvSpPr/>
          <p:nvPr/>
        </p:nvSpPr>
        <p:spPr>
          <a:xfrm>
            <a:off x="1188360" y="393840"/>
            <a:ext cx="253080" cy="505080"/>
          </a:xfrm>
          <a:custGeom>
            <a:avLst/>
            <a:gdLst/>
            <a:ahLst/>
            <a:cxnLst/>
            <a:rect l="l" t="t" r="r" b="b"/>
            <a:pathLst>
              <a:path w="253365" h="505459">
                <a:moveTo>
                  <a:pt x="0" y="0"/>
                </a:moveTo>
                <a:lnTo>
                  <a:pt x="0" y="504926"/>
                </a:lnTo>
                <a:lnTo>
                  <a:pt x="253085" y="260388"/>
                </a:lnTo>
                <a:lnTo>
                  <a:pt x="0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0" name="CustomShape 5"/>
          <p:cNvSpPr/>
          <p:nvPr/>
        </p:nvSpPr>
        <p:spPr>
          <a:xfrm>
            <a:off x="1544760" y="899280"/>
            <a:ext cx="6860880" cy="360"/>
          </a:xfrm>
          <a:custGeom>
            <a:avLst/>
            <a:gdLst/>
            <a:ahLst/>
            <a:cxnLst/>
            <a:rect l="l" t="t" r="r" b="b"/>
            <a:pathLst>
              <a:path w="6861175">
                <a:moveTo>
                  <a:pt x="0" y="0"/>
                </a:moveTo>
                <a:lnTo>
                  <a:pt x="6861048" y="0"/>
                </a:lnTo>
              </a:path>
            </a:pathLst>
          </a:custGeom>
          <a:noFill/>
          <a:ln w="39960">
            <a:solidFill>
              <a:srgbClr val="F7941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CustomShape 2"/>
          <p:cNvSpPr/>
          <p:nvPr/>
        </p:nvSpPr>
        <p:spPr>
          <a:xfrm>
            <a:off x="1586354" y="522132"/>
            <a:ext cx="716544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r>
              <a:rPr lang="pt-BR" b="1" spc="77" dirty="0">
                <a:solidFill>
                  <a:srgbClr val="F7941D"/>
                </a:solidFill>
                <a:latin typeface="Calibri"/>
              </a:rPr>
              <a:t>EIXO SOCIAL</a:t>
            </a:r>
            <a:r>
              <a:rPr lang="pt-BR" b="1" spc="77" dirty="0" smtClean="0">
                <a:solidFill>
                  <a:srgbClr val="F7941D"/>
                </a:solidFill>
                <a:latin typeface="Calibri"/>
              </a:rPr>
              <a:t>: EDUCAÇÃO</a:t>
            </a:r>
            <a:endParaRPr lang="pt-BR" b="1" strike="noStrike" spc="77" dirty="0">
              <a:solidFill>
                <a:srgbClr val="F7941D"/>
              </a:solidFill>
              <a:latin typeface="Calibri"/>
            </a:endParaRPr>
          </a:p>
          <a:p>
            <a:pPr marL="12600">
              <a:lnSpc>
                <a:spcPts val="1701"/>
              </a:lnSpc>
              <a:spcBef>
                <a:spcPts val="99"/>
              </a:spcBef>
            </a:pPr>
            <a:endParaRPr lang="pt-BR" sz="1500" b="0" strike="noStrike" spc="-1" dirty="0">
              <a:latin typeface="Arial"/>
            </a:endParaRPr>
          </a:p>
        </p:txBody>
      </p:sp>
      <p:sp>
        <p:nvSpPr>
          <p:cNvPr id="8" name="CustomShape 3"/>
          <p:cNvSpPr/>
          <p:nvPr/>
        </p:nvSpPr>
        <p:spPr>
          <a:xfrm>
            <a:off x="8215920" y="5867280"/>
            <a:ext cx="625320" cy="766080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" name="CaixaDeTexto 2"/>
          <p:cNvSpPr txBox="1"/>
          <p:nvPr/>
        </p:nvSpPr>
        <p:spPr>
          <a:xfrm>
            <a:off x="1314900" y="4077072"/>
            <a:ext cx="6901020" cy="272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900" b="1" dirty="0" smtClean="0"/>
              <a:t>PRINCIPAIS AÇÕES: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900" dirty="0" smtClean="0"/>
              <a:t>Ampliação de vagas na Escola Integral;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900" dirty="0" smtClean="0"/>
              <a:t>Ampliação da atenção aos alunos portadores de necessidades especiais;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900" dirty="0" smtClean="0"/>
              <a:t>Ampliação da Educação de Jovens e Adultos (EJA);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900" dirty="0" smtClean="0"/>
              <a:t>Expansão do uso de tecnologia nas escolas;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900" dirty="0" smtClean="0"/>
              <a:t>Construção, reforma e ampliação de unidades escolares.</a:t>
            </a:r>
          </a:p>
          <a:p>
            <a:pPr marL="285750" indent="-285750">
              <a:buFont typeface="Arial" pitchFamily="34" charset="0"/>
              <a:buChar char="•"/>
            </a:pPr>
            <a:endParaRPr lang="pt-BR" sz="1900" dirty="0" smtClean="0"/>
          </a:p>
          <a:p>
            <a:pPr marL="285750" indent="-285750">
              <a:buFont typeface="Arial" pitchFamily="34" charset="0"/>
              <a:buChar char="•"/>
            </a:pPr>
            <a:endParaRPr lang="pt-BR" sz="1900" dirty="0"/>
          </a:p>
        </p:txBody>
      </p:sp>
      <p:graphicFrame>
        <p:nvGraphicFramePr>
          <p:cNvPr id="13" name="Gráfico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1043516"/>
              </p:ext>
            </p:extLst>
          </p:nvPr>
        </p:nvGraphicFramePr>
        <p:xfrm>
          <a:off x="1763688" y="1052736"/>
          <a:ext cx="6790992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6" name="Conector de seta reta 5"/>
          <p:cNvCxnSpPr/>
          <p:nvPr/>
        </p:nvCxnSpPr>
        <p:spPr>
          <a:xfrm flipV="1">
            <a:off x="4606203" y="1619270"/>
            <a:ext cx="737993" cy="720080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/>
          <p:cNvSpPr txBox="1"/>
          <p:nvPr/>
        </p:nvSpPr>
        <p:spPr>
          <a:xfrm>
            <a:off x="4376986" y="170080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8,8%</a:t>
            </a:r>
            <a:endParaRPr lang="pt-B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953944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1544760" y="1272759"/>
            <a:ext cx="7009920" cy="449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1574280" y="531360"/>
            <a:ext cx="716544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endParaRPr lang="pt-BR" sz="1500" b="0" strike="noStrike" spc="-1" dirty="0">
              <a:latin typeface="Arial"/>
            </a:endParaRPr>
          </a:p>
        </p:txBody>
      </p:sp>
      <p:sp>
        <p:nvSpPr>
          <p:cNvPr id="98" name="CustomShape 3"/>
          <p:cNvSpPr/>
          <p:nvPr/>
        </p:nvSpPr>
        <p:spPr>
          <a:xfrm>
            <a:off x="223560" y="152280"/>
            <a:ext cx="784440" cy="6485040"/>
          </a:xfrm>
          <a:custGeom>
            <a:avLst/>
            <a:gdLst/>
            <a:ahLst/>
            <a:cxnLst/>
            <a:rect l="l" t="t" r="r" b="b"/>
            <a:pathLst>
              <a:path w="784860" h="6485255">
                <a:moveTo>
                  <a:pt x="784339" y="0"/>
                </a:moveTo>
                <a:lnTo>
                  <a:pt x="0" y="811098"/>
                </a:lnTo>
                <a:lnTo>
                  <a:pt x="0" y="6484785"/>
                </a:lnTo>
                <a:lnTo>
                  <a:pt x="784339" y="6484785"/>
                </a:lnTo>
                <a:lnTo>
                  <a:pt x="784313" y="811098"/>
                </a:lnTo>
                <a:lnTo>
                  <a:pt x="784339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9" name="CustomShape 4"/>
          <p:cNvSpPr/>
          <p:nvPr/>
        </p:nvSpPr>
        <p:spPr>
          <a:xfrm>
            <a:off x="1188360" y="393840"/>
            <a:ext cx="253080" cy="505080"/>
          </a:xfrm>
          <a:custGeom>
            <a:avLst/>
            <a:gdLst/>
            <a:ahLst/>
            <a:cxnLst/>
            <a:rect l="l" t="t" r="r" b="b"/>
            <a:pathLst>
              <a:path w="253365" h="505459">
                <a:moveTo>
                  <a:pt x="0" y="0"/>
                </a:moveTo>
                <a:lnTo>
                  <a:pt x="0" y="504926"/>
                </a:lnTo>
                <a:lnTo>
                  <a:pt x="253085" y="260388"/>
                </a:lnTo>
                <a:lnTo>
                  <a:pt x="0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0" name="CustomShape 5"/>
          <p:cNvSpPr/>
          <p:nvPr/>
        </p:nvSpPr>
        <p:spPr>
          <a:xfrm>
            <a:off x="1544760" y="899280"/>
            <a:ext cx="6860880" cy="360"/>
          </a:xfrm>
          <a:custGeom>
            <a:avLst/>
            <a:gdLst/>
            <a:ahLst/>
            <a:cxnLst/>
            <a:rect l="l" t="t" r="r" b="b"/>
            <a:pathLst>
              <a:path w="6861175">
                <a:moveTo>
                  <a:pt x="0" y="0"/>
                </a:moveTo>
                <a:lnTo>
                  <a:pt x="6861048" y="0"/>
                </a:lnTo>
              </a:path>
            </a:pathLst>
          </a:custGeom>
          <a:noFill/>
          <a:ln w="39960">
            <a:solidFill>
              <a:srgbClr val="F7941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CustomShape 2"/>
          <p:cNvSpPr/>
          <p:nvPr/>
        </p:nvSpPr>
        <p:spPr>
          <a:xfrm>
            <a:off x="1586354" y="522132"/>
            <a:ext cx="716544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r>
              <a:rPr lang="pt-BR" b="1" spc="77" dirty="0">
                <a:solidFill>
                  <a:srgbClr val="F7941D"/>
                </a:solidFill>
                <a:latin typeface="Calibri"/>
              </a:rPr>
              <a:t>EIXO SOCIAL</a:t>
            </a:r>
            <a:r>
              <a:rPr lang="pt-BR" b="1" spc="77" dirty="0" smtClean="0">
                <a:solidFill>
                  <a:srgbClr val="F7941D"/>
                </a:solidFill>
                <a:latin typeface="Calibri"/>
              </a:rPr>
              <a:t>: ASSISTÊNCIA SOCIAL</a:t>
            </a:r>
            <a:endParaRPr lang="pt-BR" b="1" strike="noStrike" spc="77" dirty="0">
              <a:solidFill>
                <a:srgbClr val="F7941D"/>
              </a:solidFill>
              <a:latin typeface="Calibri"/>
            </a:endParaRPr>
          </a:p>
          <a:p>
            <a:pPr marL="12600">
              <a:lnSpc>
                <a:spcPts val="1701"/>
              </a:lnSpc>
              <a:spcBef>
                <a:spcPts val="99"/>
              </a:spcBef>
            </a:pPr>
            <a:endParaRPr lang="pt-BR" sz="1500" b="0" strike="noStrike" spc="-1" dirty="0">
              <a:latin typeface="Arial"/>
            </a:endParaRPr>
          </a:p>
        </p:txBody>
      </p:sp>
      <p:sp>
        <p:nvSpPr>
          <p:cNvPr id="8" name="CustomShape 3"/>
          <p:cNvSpPr/>
          <p:nvPr/>
        </p:nvSpPr>
        <p:spPr>
          <a:xfrm>
            <a:off x="8215920" y="5867280"/>
            <a:ext cx="625320" cy="766080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" name="CaixaDeTexto 2"/>
          <p:cNvSpPr txBox="1"/>
          <p:nvPr/>
        </p:nvSpPr>
        <p:spPr>
          <a:xfrm>
            <a:off x="1314900" y="4111295"/>
            <a:ext cx="6901020" cy="2139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900" b="1" dirty="0" smtClean="0"/>
              <a:t>PRINCIPAIS AÇÕES: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900" dirty="0" smtClean="0"/>
              <a:t>Construção do Centro de Convivência do Idoso (Região Norte);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900" dirty="0" smtClean="0"/>
              <a:t>Implantação e manutenção do GESUAS;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900" dirty="0" smtClean="0"/>
              <a:t>Programa Família Segura;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900" dirty="0" smtClean="0"/>
              <a:t>Programa Bom Prato;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900" dirty="0" smtClean="0"/>
              <a:t>Requalifica Jacareí.</a:t>
            </a:r>
          </a:p>
          <a:p>
            <a:pPr marL="285750" indent="-285750">
              <a:buFont typeface="Arial" pitchFamily="34" charset="0"/>
              <a:buChar char="•"/>
            </a:pPr>
            <a:endParaRPr lang="pt-BR" sz="1900" dirty="0"/>
          </a:p>
        </p:txBody>
      </p:sp>
      <p:graphicFrame>
        <p:nvGraphicFramePr>
          <p:cNvPr id="14" name="Gráfico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865929"/>
              </p:ext>
            </p:extLst>
          </p:nvPr>
        </p:nvGraphicFramePr>
        <p:xfrm>
          <a:off x="1441440" y="1124744"/>
          <a:ext cx="6586944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4" name="Conector de seta reta 3"/>
          <p:cNvCxnSpPr/>
          <p:nvPr/>
        </p:nvCxnSpPr>
        <p:spPr>
          <a:xfrm flipV="1">
            <a:off x="4211960" y="1772816"/>
            <a:ext cx="837760" cy="1080120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ixaDeTexto 8"/>
          <p:cNvSpPr txBox="1"/>
          <p:nvPr/>
        </p:nvSpPr>
        <p:spPr>
          <a:xfrm>
            <a:off x="3945508" y="2002231"/>
            <a:ext cx="10296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18,3%</a:t>
            </a:r>
            <a:endParaRPr lang="pt-B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510759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1200</TotalTime>
  <Words>1051</Words>
  <Application>Microsoft Office PowerPoint</Application>
  <PresentationFormat>Apresentação na tela (4:3)</PresentationFormat>
  <Paragraphs>274</Paragraphs>
  <Slides>24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24</vt:i4>
      </vt:variant>
    </vt:vector>
  </HeadingPairs>
  <TitlesOfParts>
    <vt:vector size="25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Gabriela Torres</dc:creator>
  <cp:lastModifiedBy>Gabriela Torres</cp:lastModifiedBy>
  <cp:revision>101</cp:revision>
  <dcterms:created xsi:type="dcterms:W3CDTF">2021-11-16T13:47:22Z</dcterms:created>
  <dcterms:modified xsi:type="dcterms:W3CDTF">2021-11-18T17:42:03Z</dcterms:modified>
</cp:coreProperties>
</file>