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80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71" autoAdjust="0"/>
  </p:normalViewPr>
  <p:slideViewPr>
    <p:cSldViewPr>
      <p:cViewPr>
        <p:scale>
          <a:sx n="114" d="100"/>
          <a:sy n="114" d="100"/>
        </p:scale>
        <p:origin x="-155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lanejamento%20Or&#231;ament&#225;rio%202022-2025\Apresenta&#231;&#227;o%20C&#226;mara\Gr&#225;ficos%20-%20Apresenta&#231;&#227;o%20LO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480627714852082E-2"/>
          <c:y val="9.0718994185831195E-2"/>
          <c:w val="0.83847522245642514"/>
          <c:h val="0.8232651927563604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Previsão de Receitas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rgbClr val="00B0F0"/>
              </a:solidFill>
            </c:spPr>
          </c:dPt>
          <c:dPt>
            <c:idx val="1"/>
            <c:bubble3D val="0"/>
            <c:explosion val="5"/>
            <c:spPr>
              <a:solidFill>
                <a:schemeClr val="tx1"/>
              </a:solidFill>
            </c:spPr>
          </c:dPt>
          <c:dPt>
            <c:idx val="2"/>
            <c:bubble3D val="0"/>
            <c:explosion val="3"/>
          </c:dPt>
          <c:dPt>
            <c:idx val="3"/>
            <c:bubble3D val="0"/>
            <c:explosion val="9"/>
            <c:spPr>
              <a:solidFill>
                <a:schemeClr val="accent6"/>
              </a:solidFill>
            </c:spPr>
          </c:dPt>
          <c:dPt>
            <c:idx val="4"/>
            <c:bubble3D val="0"/>
            <c:explosion val="12"/>
            <c:spPr>
              <a:solidFill>
                <a:schemeClr val="bg2">
                  <a:lumMod val="90000"/>
                </a:schemeClr>
              </a:solidFill>
            </c:spPr>
          </c:dPt>
          <c:dPt>
            <c:idx val="5"/>
            <c:bubble3D val="0"/>
            <c:spPr>
              <a:solidFill>
                <a:schemeClr val="accent2"/>
              </a:solidFill>
            </c:spPr>
          </c:dPt>
          <c:dPt>
            <c:idx val="6"/>
            <c:bubble3D val="0"/>
            <c:explosion val="16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8"/>
            <c:bubble3D val="0"/>
            <c:explosion val="8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5823367219254158E-2"/>
                  <c:y val="-9.874254712439359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IPTU: 63.050.663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9.245861570936554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IRRF:</a:t>
                    </a:r>
                    <a:r>
                      <a:rPr lang="en-US" sz="2000" b="1" baseline="0" dirty="0" smtClean="0"/>
                      <a:t> </a:t>
                    </a:r>
                    <a:r>
                      <a:rPr lang="en-US" sz="2000" b="1" dirty="0" smtClean="0"/>
                      <a:t>21.983.797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337358299558094E-2"/>
                  <c:y val="0.1038932711180239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ITBI: 21.694.288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5628287431950579E-2"/>
                  <c:y val="0.1719760767322149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ISS:</a:t>
                    </a:r>
                    <a:r>
                      <a:rPr lang="en-US" sz="2000" b="1" baseline="0" dirty="0" smtClean="0"/>
                      <a:t> </a:t>
                    </a:r>
                    <a:r>
                      <a:rPr lang="en-US" sz="2000" b="1" dirty="0" smtClean="0"/>
                      <a:t>91.995.042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5559347771409385E-2"/>
                  <c:y val="-7.4760767322149396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dirty="0" err="1" smtClean="0"/>
                      <a:t>Taxas</a:t>
                    </a:r>
                    <a:r>
                      <a:rPr lang="en-US" sz="2000" b="1" dirty="0" smtClean="0"/>
                      <a:t>:</a:t>
                    </a:r>
                    <a:r>
                      <a:rPr lang="en-US" sz="2000" b="1" baseline="0" dirty="0" smtClean="0"/>
                      <a:t> </a:t>
                    </a:r>
                    <a:r>
                      <a:rPr lang="en-US" sz="2000" b="1" dirty="0" smtClean="0"/>
                      <a:t>6.726.637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332453460238641E-2"/>
                  <c:y val="-0.1318196126356330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Patrimonial:</a:t>
                    </a:r>
                    <a:r>
                      <a:rPr lang="en-US" sz="2000" b="1" baseline="0" dirty="0" smtClean="0"/>
                      <a:t> </a:t>
                    </a:r>
                    <a:r>
                      <a:rPr lang="en-US" sz="2000" b="1" dirty="0" smtClean="0"/>
                      <a:t>1.279.298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6866968521703391E-2"/>
                  <c:y val="-8.112006073399251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err="1" smtClean="0"/>
                      <a:t>Dívida</a:t>
                    </a:r>
                    <a:r>
                      <a:rPr lang="en-US" sz="2000" b="1" baseline="0" dirty="0" smtClean="0"/>
                      <a:t> </a:t>
                    </a:r>
                    <a:r>
                      <a:rPr lang="en-US" sz="2000" b="1" baseline="0" dirty="0" err="1" smtClean="0"/>
                      <a:t>Ativa</a:t>
                    </a:r>
                    <a:r>
                      <a:rPr lang="en-US" sz="2000" b="1" baseline="0" dirty="0" smtClean="0"/>
                      <a:t>: </a:t>
                    </a:r>
                    <a:r>
                      <a:rPr lang="en-US" sz="2000" b="1" dirty="0" smtClean="0"/>
                      <a:t>21.131.662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9259024146137022E-2"/>
                  <c:y val="-4.64752064585416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Outros: 9.259.603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5400">
                  <a:solidFill>
                    <a:schemeClr val="accent6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Plan1!$A$2:$A$10</c:f>
              <c:strCache>
                <c:ptCount val="9"/>
                <c:pt idx="0">
                  <c:v>IPTU</c:v>
                </c:pt>
                <c:pt idx="1">
                  <c:v>IRRF</c:v>
                </c:pt>
                <c:pt idx="2">
                  <c:v>ITBI</c:v>
                </c:pt>
                <c:pt idx="3">
                  <c:v>ISS</c:v>
                </c:pt>
                <c:pt idx="4">
                  <c:v>Taxas</c:v>
                </c:pt>
                <c:pt idx="6">
                  <c:v>Dívida Ativa</c:v>
                </c:pt>
                <c:pt idx="8">
                  <c:v>Outros</c:v>
                </c:pt>
              </c:strCache>
            </c:strRef>
          </c:cat>
          <c:val>
            <c:numRef>
              <c:f>Plan1!$B$2:$B$10</c:f>
              <c:numCache>
                <c:formatCode>General</c:formatCode>
                <c:ptCount val="9"/>
                <c:pt idx="0">
                  <c:v>63050663</c:v>
                </c:pt>
                <c:pt idx="1">
                  <c:v>21983797</c:v>
                </c:pt>
                <c:pt idx="2">
                  <c:v>21694288</c:v>
                </c:pt>
                <c:pt idx="3">
                  <c:v>91995042</c:v>
                </c:pt>
                <c:pt idx="4">
                  <c:v>6726637</c:v>
                </c:pt>
                <c:pt idx="6">
                  <c:v>21131662</c:v>
                </c:pt>
                <c:pt idx="8">
                  <c:v>9259603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500" smtClean="0"/>
                      <a:t>5.833.684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500" smtClean="0"/>
                      <a:t>8.476.572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2022.xlsx]Plan1'!$C$66:$C$67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2022.xlsx]Plan1'!$D$66:$D$67</c:f>
              <c:numCache>
                <c:formatCode>General</c:formatCode>
                <c:ptCount val="2"/>
                <c:pt idx="0">
                  <c:v>5833684</c:v>
                </c:pt>
                <c:pt idx="1">
                  <c:v>8476572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45888"/>
        <c:axId val="272214848"/>
      </c:barChart>
      <c:catAx>
        <c:axId val="131045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72214848"/>
        <c:crosses val="autoZero"/>
        <c:auto val="1"/>
        <c:lblAlgn val="ctr"/>
        <c:lblOffset val="100"/>
        <c:noMultiLvlLbl val="0"/>
      </c:catAx>
      <c:valAx>
        <c:axId val="272214848"/>
        <c:scaling>
          <c:orientation val="minMax"/>
          <c:max val="8600000"/>
          <c:min val="51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1045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152.862.324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63.101.501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2022.xlsx]Plan1'!$C$88:$C$89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2022.xlsx]Plan1'!$D$88:$D$89</c:f>
              <c:numCache>
                <c:formatCode>General</c:formatCode>
                <c:ptCount val="2"/>
                <c:pt idx="0">
                  <c:v>152862324</c:v>
                </c:pt>
                <c:pt idx="1">
                  <c:v>63101501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03680"/>
        <c:axId val="272219456"/>
      </c:barChart>
      <c:catAx>
        <c:axId val="13370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72219456"/>
        <c:crosses val="autoZero"/>
        <c:auto val="1"/>
        <c:lblAlgn val="ctr"/>
        <c:lblOffset val="100"/>
        <c:noMultiLvlLbl val="0"/>
      </c:catAx>
      <c:valAx>
        <c:axId val="272219456"/>
        <c:scaling>
          <c:orientation val="minMax"/>
          <c:max val="160000000"/>
          <c:min val="55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37036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28.073.668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31.512.062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2022.xlsx]Plan1'!$C$110:$C$111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2022.xlsx]Plan1'!$D$110:$D$111</c:f>
              <c:numCache>
                <c:formatCode>General</c:formatCode>
                <c:ptCount val="2"/>
                <c:pt idx="0">
                  <c:v>28073668</c:v>
                </c:pt>
                <c:pt idx="1">
                  <c:v>31512062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09312"/>
        <c:axId val="335279744"/>
      </c:barChart>
      <c:catAx>
        <c:axId val="13370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335279744"/>
        <c:crosses val="autoZero"/>
        <c:auto val="1"/>
        <c:lblAlgn val="ctr"/>
        <c:lblOffset val="100"/>
        <c:noMultiLvlLbl val="0"/>
      </c:catAx>
      <c:valAx>
        <c:axId val="335279744"/>
        <c:scaling>
          <c:orientation val="minMax"/>
          <c:max val="32000000"/>
          <c:min val="265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3709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68.833.896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94.740.753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2022.xlsx]Plan1'!$M$66:$M$67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2022.xlsx]Plan1'!$N$66:$N$67</c:f>
              <c:numCache>
                <c:formatCode>General</c:formatCode>
                <c:ptCount val="2"/>
                <c:pt idx="0">
                  <c:v>68833896</c:v>
                </c:pt>
                <c:pt idx="1">
                  <c:v>94740753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77600"/>
        <c:axId val="439153728"/>
      </c:barChart>
      <c:catAx>
        <c:axId val="13397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439153728"/>
        <c:crosses val="autoZero"/>
        <c:auto val="1"/>
        <c:lblAlgn val="ctr"/>
        <c:lblOffset val="100"/>
        <c:noMultiLvlLbl val="0"/>
      </c:catAx>
      <c:valAx>
        <c:axId val="439153728"/>
        <c:scaling>
          <c:orientation val="minMax"/>
          <c:max val="96000000"/>
          <c:min val="60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3977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6.098.986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6.513.655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2022.xlsx]Plan1'!$M$88:$M$89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2022.xlsx]Plan1'!$N$88:$N$89</c:f>
              <c:numCache>
                <c:formatCode>General</c:formatCode>
                <c:ptCount val="2"/>
                <c:pt idx="0">
                  <c:v>6098986</c:v>
                </c:pt>
                <c:pt idx="1">
                  <c:v>6513655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91936"/>
        <c:axId val="439156032"/>
      </c:barChart>
      <c:catAx>
        <c:axId val="133991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439156032"/>
        <c:crosses val="autoZero"/>
        <c:auto val="1"/>
        <c:lblAlgn val="ctr"/>
        <c:lblOffset val="100"/>
        <c:noMultiLvlLbl val="0"/>
      </c:catAx>
      <c:valAx>
        <c:axId val="439156032"/>
        <c:scaling>
          <c:orientation val="minMax"/>
          <c:max val="6600000"/>
          <c:min val="58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3991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181.256.077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165.555.000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2022.xlsx]Plan1'!$M$110:$M$111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2022.xlsx]Plan1'!$N$110:$N$111</c:f>
              <c:numCache>
                <c:formatCode>General</c:formatCode>
                <c:ptCount val="2"/>
                <c:pt idx="0">
                  <c:v>181256077</c:v>
                </c:pt>
                <c:pt idx="1">
                  <c:v>165555000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14976"/>
        <c:axId val="256493248"/>
      </c:barChart>
      <c:catAx>
        <c:axId val="134014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256493248"/>
        <c:crosses val="autoZero"/>
        <c:auto val="1"/>
        <c:lblAlgn val="ctr"/>
        <c:lblOffset val="100"/>
        <c:noMultiLvlLbl val="0"/>
      </c:catAx>
      <c:valAx>
        <c:axId val="256493248"/>
        <c:scaling>
          <c:orientation val="minMax"/>
          <c:min val="155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4014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181.256.077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165.555.000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2022.xlsx]Plan1'!$M$110:$M$111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2022.xlsx]Plan1'!$N$110:$N$111</c:f>
              <c:numCache>
                <c:formatCode>General</c:formatCode>
                <c:ptCount val="2"/>
                <c:pt idx="0">
                  <c:v>181256077</c:v>
                </c:pt>
                <c:pt idx="1">
                  <c:v>165555000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46208"/>
        <c:axId val="256495552"/>
      </c:barChart>
      <c:catAx>
        <c:axId val="13404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56495552"/>
        <c:crosses val="autoZero"/>
        <c:auto val="1"/>
        <c:lblAlgn val="ctr"/>
        <c:lblOffset val="100"/>
        <c:noMultiLvlLbl val="0"/>
      </c:catAx>
      <c:valAx>
        <c:axId val="256495552"/>
        <c:scaling>
          <c:orientation val="minMax"/>
          <c:min val="155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4046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16.138.122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122.674.477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2022.xlsx]Plan1'!$M$131:$M$132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2022.xlsx]Plan1'!$N$131:$N$132</c:f>
              <c:numCache>
                <c:formatCode>General</c:formatCode>
                <c:ptCount val="2"/>
                <c:pt idx="0">
                  <c:v>16138122</c:v>
                </c:pt>
                <c:pt idx="1">
                  <c:v>122674477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64640"/>
        <c:axId val="256497280"/>
      </c:barChart>
      <c:catAx>
        <c:axId val="13406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56497280"/>
        <c:crosses val="autoZero"/>
        <c:auto val="1"/>
        <c:lblAlgn val="ctr"/>
        <c:lblOffset val="100"/>
        <c:noMultiLvlLbl val="0"/>
      </c:catAx>
      <c:valAx>
        <c:axId val="256497280"/>
        <c:scaling>
          <c:orientation val="minMax"/>
          <c:max val="140000000"/>
          <c:min val="125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4064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40847846969014E-2"/>
          <c:y val="8.8367403621819801E-2"/>
          <c:w val="0.83847522245642514"/>
          <c:h val="0.8232651927563604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dLbl>
              <c:idx val="0"/>
              <c:layout>
                <c:manualLayout>
                  <c:x val="3.5823367219254158E-2"/>
                  <c:y val="-9.87425471243935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IPTU: 63.050.663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9.245861570936554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IRRF:</a:t>
                    </a:r>
                    <a:r>
                      <a:rPr lang="en-US" b="1" baseline="0" dirty="0" smtClean="0"/>
                      <a:t> </a:t>
                    </a:r>
                    <a:r>
                      <a:rPr lang="en-US" b="1" dirty="0" smtClean="0"/>
                      <a:t>21.983.797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052107381469556E-2"/>
                  <c:y val="8.037736547790985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ITBI: 21.694.288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5628287431950579E-2"/>
                  <c:y val="0.1719760767322149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ISS:</a:t>
                    </a:r>
                    <a:r>
                      <a:rPr lang="en-US" b="1" baseline="0" dirty="0" smtClean="0"/>
                      <a:t> </a:t>
                    </a:r>
                    <a:r>
                      <a:rPr lang="en-US" b="1" dirty="0" smtClean="0"/>
                      <a:t>91.995.042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8357914177861604E-2"/>
                  <c:y val="1.459985927489538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 smtClean="0"/>
                      <a:t>Taxas</a:t>
                    </a:r>
                    <a:r>
                      <a:rPr lang="en-US" b="1" dirty="0" smtClean="0"/>
                      <a:t>:</a:t>
                    </a:r>
                    <a:r>
                      <a:rPr lang="en-US" b="1" baseline="0" dirty="0" smtClean="0"/>
                      <a:t> </a:t>
                    </a:r>
                    <a:r>
                      <a:rPr lang="en-US" b="1" dirty="0" smtClean="0"/>
                      <a:t>6.726.637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332453460238641E-2"/>
                  <c:y val="-0.1318196126356330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Patrimonial:</a:t>
                    </a:r>
                    <a:r>
                      <a:rPr lang="en-US" b="1" baseline="0" dirty="0" smtClean="0"/>
                      <a:t> </a:t>
                    </a:r>
                    <a:r>
                      <a:rPr lang="en-US" b="1" dirty="0" smtClean="0"/>
                      <a:t>1.279.298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6866968521703391E-2"/>
                  <c:y val="-7.171351331333555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 smtClean="0"/>
                      <a:t>Dívida</a:t>
                    </a:r>
                    <a:r>
                      <a:rPr lang="en-US" b="1" baseline="0" dirty="0" smtClean="0"/>
                      <a:t> </a:t>
                    </a:r>
                    <a:r>
                      <a:rPr lang="en-US" b="1" baseline="0" dirty="0" err="1" smtClean="0"/>
                      <a:t>Ativa</a:t>
                    </a:r>
                    <a:r>
                      <a:rPr lang="en-US" b="1" baseline="0" dirty="0" smtClean="0"/>
                      <a:t>: </a:t>
                    </a:r>
                    <a:r>
                      <a:rPr lang="en-US" b="1" dirty="0" smtClean="0"/>
                      <a:t>21.131.662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2656757461970502E-2"/>
                  <c:y val="-4.647515104324587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Outros: 9.259.603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5400">
                  <a:solidFill>
                    <a:schemeClr val="accent6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Plan1!$A$2:$A$12</c:f>
              <c:strCache>
                <c:ptCount val="10"/>
                <c:pt idx="0">
                  <c:v>FPM Mensal</c:v>
                </c:pt>
                <c:pt idx="1">
                  <c:v>FPM 1%</c:v>
                </c:pt>
                <c:pt idx="2">
                  <c:v>ITR</c:v>
                </c:pt>
                <c:pt idx="3">
                  <c:v>Rec. Hídricos</c:v>
                </c:pt>
                <c:pt idx="4">
                  <c:v>Rec. Minerais</c:v>
                </c:pt>
                <c:pt idx="5">
                  <c:v>FEP</c:v>
                </c:pt>
                <c:pt idx="6">
                  <c:v>ICMS</c:v>
                </c:pt>
                <c:pt idx="7">
                  <c:v>IPVA</c:v>
                </c:pt>
                <c:pt idx="8">
                  <c:v>ITBI</c:v>
                </c:pt>
                <c:pt idx="9">
                  <c:v>Royalties</c:v>
                </c:pt>
              </c:strCache>
            </c:strRef>
          </c:cat>
          <c:val>
            <c:numRef>
              <c:f>Plan1!$B$2:$B$12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2388771787444E-2"/>
          <c:y val="8.8367403621819801E-2"/>
          <c:w val="0.83847522245642514"/>
          <c:h val="0.8232651927563604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Previsão de Receitas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tx1"/>
              </a:solidFill>
            </c:spPr>
          </c:dPt>
          <c:dPt>
            <c:idx val="1"/>
            <c:bubble3D val="0"/>
            <c:explosion val="7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6"/>
            <c:bubble3D val="0"/>
            <c:explosion val="22"/>
            <c:spPr>
              <a:solidFill>
                <a:schemeClr val="accent6"/>
              </a:solidFill>
            </c:spPr>
          </c:dPt>
          <c:dPt>
            <c:idx val="7"/>
            <c:bubble3D val="0"/>
            <c:explosion val="1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explosion val="16"/>
            <c:spPr>
              <a:solidFill>
                <a:srgbClr val="FFFF00"/>
              </a:solidFill>
            </c:spPr>
          </c:dPt>
          <c:dPt>
            <c:idx val="9"/>
            <c:bubble3D val="0"/>
            <c:explosion val="13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4.8629808559624267E-2"/>
                  <c:y val="-7.7521756841832393E-2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FPM Mensal: 84.533.611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317181003735105E-2"/>
                  <c:y val="-3.6658334259156392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FPM 1%: 8.439.104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smtClean="0"/>
                      <a:t>236.210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5335333111135799E-2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FEP:1.905.805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9918406063176203E-2"/>
                  <c:y val="3.5130541050994335E-2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ICMS:</a:t>
                    </a:r>
                    <a:r>
                      <a:rPr lang="en-US" sz="2000" baseline="0" smtClean="0"/>
                      <a:t> </a:t>
                    </a:r>
                    <a:r>
                      <a:rPr lang="en-US" sz="2000" smtClean="0"/>
                      <a:t>316.837.502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8607420425779794"/>
                  <c:y val="-3.830685479391178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IPVA: 40.076.023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508142922207052E-2"/>
                  <c:y val="-7.9883901788690148E-2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IPI: 2.338.581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9.5963861060229652E-2"/>
                  <c:y val="-4.5844720956930714E-2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Royalties:</a:t>
                    </a:r>
                    <a:r>
                      <a:rPr lang="en-US" sz="2000" baseline="0" smtClean="0"/>
                      <a:t> </a:t>
                    </a:r>
                    <a:r>
                      <a:rPr lang="en-US" sz="2000" smtClean="0"/>
                      <a:t>3.265.821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5400">
                  <a:solidFill>
                    <a:schemeClr val="accent6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Plan1!$A$2:$A$11</c:f>
              <c:strCache>
                <c:ptCount val="10"/>
                <c:pt idx="0">
                  <c:v>FPM Mensal</c:v>
                </c:pt>
                <c:pt idx="1">
                  <c:v>FPM 1%</c:v>
                </c:pt>
                <c:pt idx="6">
                  <c:v>ICMS</c:v>
                </c:pt>
                <c:pt idx="7">
                  <c:v>IPVA</c:v>
                </c:pt>
                <c:pt idx="8">
                  <c:v>IPI</c:v>
                </c:pt>
                <c:pt idx="9">
                  <c:v>Roylaties</c:v>
                </c:pt>
              </c:strCache>
            </c:strRef>
          </c:cat>
          <c:val>
            <c:numRef>
              <c:f>Plan1!$B$2:$B$11</c:f>
              <c:numCache>
                <c:formatCode>General</c:formatCode>
                <c:ptCount val="10"/>
                <c:pt idx="0">
                  <c:v>84533611</c:v>
                </c:pt>
                <c:pt idx="1">
                  <c:v>8439104</c:v>
                </c:pt>
                <c:pt idx="6">
                  <c:v>316837502</c:v>
                </c:pt>
                <c:pt idx="7">
                  <c:v>40076023</c:v>
                </c:pt>
                <c:pt idx="8">
                  <c:v>2338581</c:v>
                </c:pt>
                <c:pt idx="9">
                  <c:v>3265821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1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582010582010581E-2"/>
          <c:y val="8.6369770580296892E-2"/>
          <c:w val="0.94179894179894175"/>
          <c:h val="0.785334565972775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242.625.095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91005291005290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266.064.063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2022.xlsx]Plan1'!$C$4:$C$5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2022.xlsx]Plan1'!$D$4:$D$5</c:f>
              <c:numCache>
                <c:formatCode>General</c:formatCode>
                <c:ptCount val="2"/>
                <c:pt idx="0">
                  <c:v>242625095.16999999</c:v>
                </c:pt>
                <c:pt idx="1">
                  <c:v>266064063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00096"/>
        <c:axId val="186992320"/>
      </c:barChart>
      <c:catAx>
        <c:axId val="47300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186992320"/>
        <c:crosses val="autoZero"/>
        <c:auto val="1"/>
        <c:lblAlgn val="ctr"/>
        <c:lblOffset val="100"/>
        <c:noMultiLvlLbl val="0"/>
      </c:catAx>
      <c:valAx>
        <c:axId val="186992320"/>
        <c:scaling>
          <c:orientation val="minMax"/>
          <c:max val="268000000"/>
          <c:min val="234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47300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 dirty="0" smtClean="0"/>
                      <a:t> 226.085.846</a:t>
                    </a:r>
                    <a:endParaRPr lang="en-US" sz="12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 algn="ctr">
                      <a:defRPr lang="en-US"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 245.933.727</a:t>
                    </a:r>
                    <a:endParaRPr lang="en-US" sz="12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2022.xlsx]Plan1'!$C$14:$C$15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2022.xlsx]Plan1'!$D$14:$D$15</c:f>
              <c:numCache>
                <c:formatCode>General</c:formatCode>
                <c:ptCount val="2"/>
                <c:pt idx="0">
                  <c:v>226085846</c:v>
                </c:pt>
                <c:pt idx="1">
                  <c:v>245933727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14432"/>
        <c:axId val="186995200"/>
      </c:barChart>
      <c:catAx>
        <c:axId val="4731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186995200"/>
        <c:crosses val="autoZero"/>
        <c:auto val="1"/>
        <c:lblAlgn val="ctr"/>
        <c:lblOffset val="100"/>
        <c:noMultiLvlLbl val="0"/>
      </c:catAx>
      <c:valAx>
        <c:axId val="186995200"/>
        <c:scaling>
          <c:orientation val="minMax"/>
          <c:max val="249000000"/>
          <c:min val="220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4731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5555555555555552E-2"/>
          <c:w val="0.93888888888888888"/>
          <c:h val="0.815894575678040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 28.183.884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 33.342.338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2022.xlsx]Plan1'!$C$21:$C$22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2022.xlsx]Plan1'!$D$21:$D$22</c:f>
              <c:numCache>
                <c:formatCode>General</c:formatCode>
                <c:ptCount val="2"/>
                <c:pt idx="0">
                  <c:v>28183884</c:v>
                </c:pt>
                <c:pt idx="1">
                  <c:v>33342338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14144"/>
        <c:axId val="206930496"/>
      </c:barChart>
      <c:catAx>
        <c:axId val="13101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06930496"/>
        <c:crosses val="autoZero"/>
        <c:auto val="1"/>
        <c:lblAlgn val="ctr"/>
        <c:lblOffset val="100"/>
        <c:noMultiLvlLbl val="0"/>
      </c:catAx>
      <c:valAx>
        <c:axId val="206930496"/>
        <c:scaling>
          <c:orientation val="minMax"/>
          <c:max val="34000000"/>
          <c:min val="277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101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888888888888888E-2"/>
          <c:y val="8.6720867208672087E-2"/>
          <c:w val="0.93888888888888888"/>
          <c:h val="0.784461942257217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 19.438.074</a:t>
                    </a:r>
                    <a:endParaRPr lang="en-US" sz="1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777777777777779E-3"/>
                  <c:y val="-3.1052035141512179E-18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21.084.986</a:t>
                    </a:r>
                    <a:endParaRPr lang="en-US" sz="1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2022.xlsx]Plan1'!$M$4:$M$5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2022.xlsx]Plan1'!$N$4:$N$5</c:f>
              <c:numCache>
                <c:formatCode>General</c:formatCode>
                <c:ptCount val="2"/>
                <c:pt idx="0">
                  <c:v>19438074</c:v>
                </c:pt>
                <c:pt idx="1">
                  <c:v>21084986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24384"/>
        <c:axId val="206932800"/>
      </c:barChart>
      <c:catAx>
        <c:axId val="13102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06932800"/>
        <c:crosses val="autoZero"/>
        <c:auto val="1"/>
        <c:lblAlgn val="ctr"/>
        <c:lblOffset val="100"/>
        <c:noMultiLvlLbl val="0"/>
      </c:catAx>
      <c:valAx>
        <c:axId val="206932800"/>
        <c:scaling>
          <c:orientation val="minMax"/>
          <c:max val="21300000"/>
          <c:min val="189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1024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8.189.263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7.373.930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2022.xlsx]Plan1'!$M$24:$M$25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2022.xlsx]Plan1'!$N$24:$N$25</c:f>
              <c:numCache>
                <c:formatCode>General</c:formatCode>
                <c:ptCount val="2"/>
                <c:pt idx="0">
                  <c:v>8189263</c:v>
                </c:pt>
                <c:pt idx="1">
                  <c:v>7373930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34624"/>
        <c:axId val="206935680"/>
      </c:barChart>
      <c:catAx>
        <c:axId val="131034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06935680"/>
        <c:crosses val="autoZero"/>
        <c:auto val="1"/>
        <c:lblAlgn val="ctr"/>
        <c:lblOffset val="100"/>
        <c:noMultiLvlLbl val="0"/>
      </c:catAx>
      <c:valAx>
        <c:axId val="206935680"/>
        <c:scaling>
          <c:orientation val="minMax"/>
          <c:max val="8300000"/>
          <c:min val="7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103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500" smtClean="0"/>
                      <a:t>5.038.000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500" smtClean="0"/>
                      <a:t>8.150.790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'[Gráficos - Apresentação LOA 2022.xlsx]Plan1'!$M$45:$M$46</c:f>
              <c:strCache>
                <c:ptCount val="2"/>
                <c:pt idx="0">
                  <c:v>LOA 2021</c:v>
                </c:pt>
                <c:pt idx="1">
                  <c:v>LOA 2022</c:v>
                </c:pt>
              </c:strCache>
            </c:strRef>
          </c:cat>
          <c:val>
            <c:numRef>
              <c:f>'[Gráficos - Apresentação LOA 2022.xlsx]Plan1'!$N$45:$N$46</c:f>
              <c:numCache>
                <c:formatCode>General</c:formatCode>
                <c:ptCount val="2"/>
                <c:pt idx="0">
                  <c:v>5038000</c:v>
                </c:pt>
                <c:pt idx="1">
                  <c:v>8150790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45376"/>
        <c:axId val="219956352"/>
      </c:barChart>
      <c:catAx>
        <c:axId val="13104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pt-BR"/>
          </a:p>
        </c:txPr>
        <c:crossAx val="219956352"/>
        <c:crosses val="autoZero"/>
        <c:auto val="1"/>
        <c:lblAlgn val="ctr"/>
        <c:lblOffset val="100"/>
        <c:noMultiLvlLbl val="0"/>
      </c:catAx>
      <c:valAx>
        <c:axId val="219956352"/>
        <c:scaling>
          <c:orientation val="minMax"/>
          <c:max val="8500000"/>
          <c:min val="48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31045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0.06079</cdr:x>
      <cdr:y>0.02953</cdr:y>
    </cdr:from>
    <cdr:to>
      <cdr:x>0.495</cdr:x>
      <cdr:y>0.15295</cdr:y>
    </cdr:to>
    <cdr:sp macro="" textlink="">
      <cdr:nvSpPr>
        <cdr:cNvPr id="2" name="CaixaDeTexto 9"/>
        <cdr:cNvSpPr txBox="1"/>
      </cdr:nvSpPr>
      <cdr:spPr>
        <a:xfrm xmlns:a="http://schemas.openxmlformats.org/drawingml/2006/main">
          <a:off x="242360" y="81006"/>
          <a:ext cx="17310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/>
            <a:t>FCJ</a:t>
          </a:r>
          <a:endParaRPr lang="pt-BR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0.45411</cdr:x>
      <cdr:y>0.1575</cdr:y>
    </cdr:from>
    <cdr:to>
      <cdr:x>0.66381</cdr:x>
      <cdr:y>0.55124</cdr:y>
    </cdr:to>
    <cdr:cxnSp macro="">
      <cdr:nvCxnSpPr>
        <cdr:cNvPr id="3" name="Conector de seta reta 2"/>
        <cdr:cNvCxnSpPr/>
      </cdr:nvCxnSpPr>
      <cdr:spPr>
        <a:xfrm xmlns:a="http://schemas.openxmlformats.org/drawingml/2006/main">
          <a:off x="2076210" y="432048"/>
          <a:ext cx="958718" cy="1080120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0.5424</cdr:x>
      <cdr:y>0.21</cdr:y>
    </cdr:from>
    <cdr:to>
      <cdr:x>0.71565</cdr:x>
      <cdr:y>0.315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479874" y="57606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b="1" dirty="0" smtClean="0">
              <a:solidFill>
                <a:srgbClr val="FF0000"/>
              </a:solidFill>
            </a:rPr>
            <a:t>58,7%</a:t>
          </a:r>
          <a:endParaRPr lang="pt-BR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0.3947</cdr:x>
      <cdr:y>0.21</cdr:y>
    </cdr:from>
    <cdr:to>
      <cdr:x>0.56219</cdr:x>
      <cdr:y>0.49874</cdr:y>
    </cdr:to>
    <cdr:cxnSp macro="">
      <cdr:nvCxnSpPr>
        <cdr:cNvPr id="3" name="Conector de seta reta 2"/>
        <cdr:cNvCxnSpPr/>
      </cdr:nvCxnSpPr>
      <cdr:spPr>
        <a:xfrm xmlns:a="http://schemas.openxmlformats.org/drawingml/2006/main" flipV="1">
          <a:off x="1804558" y="576064"/>
          <a:ext cx="765752" cy="792088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0.3317</cdr:x>
      <cdr:y>0.23625</cdr:y>
    </cdr:from>
    <cdr:to>
      <cdr:x>0.5207</cdr:x>
      <cdr:y>0.34125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1516526" y="648072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b="1" dirty="0" smtClean="0">
              <a:solidFill>
                <a:srgbClr val="FF0000"/>
              </a:solidFill>
            </a:rPr>
            <a:t>12,2%</a:t>
          </a:r>
          <a:endParaRPr lang="pt-BR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0.41977</cdr:x>
      <cdr:y>0.23625</cdr:y>
    </cdr:from>
    <cdr:to>
      <cdr:x>0.56895</cdr:x>
      <cdr:y>0.47249</cdr:y>
    </cdr:to>
    <cdr:cxnSp macro="">
      <cdr:nvCxnSpPr>
        <cdr:cNvPr id="3" name="Conector de seta reta 2"/>
        <cdr:cNvCxnSpPr/>
      </cdr:nvCxnSpPr>
      <cdr:spPr>
        <a:xfrm xmlns:a="http://schemas.openxmlformats.org/drawingml/2006/main" flipV="1">
          <a:off x="1919185" y="648072"/>
          <a:ext cx="682039" cy="648072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0.36356</cdr:x>
      <cdr:y>0.2625</cdr:y>
    </cdr:from>
    <cdr:to>
      <cdr:x>0.53186</cdr:x>
      <cdr:y>0.36749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1662205" y="720080"/>
          <a:ext cx="76947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b="1" dirty="0" smtClean="0">
              <a:solidFill>
                <a:srgbClr val="FF0000"/>
              </a:solidFill>
            </a:rPr>
            <a:t>6,8%</a:t>
          </a:r>
          <a:endParaRPr lang="pt-BR" sz="18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0.36731</cdr:x>
      <cdr:y>0.21</cdr:y>
    </cdr:from>
    <cdr:to>
      <cdr:x>0.58141</cdr:x>
      <cdr:y>0.73499</cdr:y>
    </cdr:to>
    <cdr:cxnSp macro="">
      <cdr:nvCxnSpPr>
        <cdr:cNvPr id="3" name="Conector de seta reta 2"/>
        <cdr:cNvCxnSpPr/>
      </cdr:nvCxnSpPr>
      <cdr:spPr>
        <a:xfrm xmlns:a="http://schemas.openxmlformats.org/drawingml/2006/main" flipV="1">
          <a:off x="1679357" y="576064"/>
          <a:ext cx="978872" cy="1440160"/>
        </a:xfrm>
        <a:prstGeom xmlns:a="http://schemas.openxmlformats.org/drawingml/2006/main" prst="straightConnector1">
          <a:avLst/>
        </a:prstGeom>
        <a:ln xmlns:a="http://schemas.openxmlformats.org/drawingml/2006/main" w="4508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0.33684</cdr:x>
      <cdr:y>0.34125</cdr:y>
    </cdr:from>
    <cdr:to>
      <cdr:x>0.49434</cdr:x>
      <cdr:y>0.44624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1540041" y="93610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b="1" dirty="0" smtClean="0">
              <a:solidFill>
                <a:srgbClr val="FF0000"/>
              </a:solidFill>
            </a:rPr>
            <a:t>660%</a:t>
          </a:r>
          <a:endParaRPr lang="pt-BR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9039-F55B-4A4E-9049-D2AE65C22293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E863-5DD3-428E-AECB-7CDE2E655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38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E863-5DD3-428E-AECB-7CDE2E655A0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53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E863-5DD3-428E-AECB-7CDE2E655A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53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410440" y="0"/>
            <a:ext cx="3733560" cy="685764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3" name="Imagem 10"/>
          <p:cNvPicPr/>
          <p:nvPr/>
        </p:nvPicPr>
        <p:blipFill>
          <a:blip r:embed="rId2"/>
          <a:stretch/>
        </p:blipFill>
        <p:spPr>
          <a:xfrm>
            <a:off x="402840" y="723960"/>
            <a:ext cx="4514040" cy="5409720"/>
          </a:xfrm>
          <a:prstGeom prst="rect">
            <a:avLst/>
          </a:prstGeom>
          <a:ln>
            <a:noFill/>
          </a:ln>
        </p:spPr>
      </p:pic>
      <p:sp>
        <p:nvSpPr>
          <p:cNvPr id="94" name="CustomShape 2"/>
          <p:cNvSpPr/>
          <p:nvPr/>
        </p:nvSpPr>
        <p:spPr>
          <a:xfrm>
            <a:off x="-2895480" y="1582200"/>
            <a:ext cx="11853049" cy="3895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81360" rIns="0" bIns="0"/>
          <a:lstStyle/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 smtClean="0">
                <a:solidFill>
                  <a:srgbClr val="FFFFFF"/>
                </a:solidFill>
                <a:latin typeface="Calibri"/>
              </a:rPr>
              <a:t>LEI ORÇAMENTÁRIA ANUAL</a:t>
            </a:r>
            <a:endParaRPr lang="pt-BR" sz="2550" b="1" spc="154" dirty="0">
              <a:solidFill>
                <a:srgbClr val="FFFFFF"/>
              </a:solidFill>
              <a:latin typeface="Calibri"/>
            </a:endParaRPr>
          </a:p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 smtClean="0">
                <a:solidFill>
                  <a:srgbClr val="FFFFFF"/>
                </a:solidFill>
                <a:latin typeface="Calibri"/>
              </a:rPr>
              <a:t>(LOA)</a:t>
            </a:r>
            <a:endParaRPr lang="pt-BR" sz="2550" b="1" spc="154" dirty="0">
              <a:solidFill>
                <a:srgbClr val="FFFFFF"/>
              </a:solidFill>
              <a:latin typeface="Calibri"/>
            </a:endParaRPr>
          </a:p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 smtClean="0">
                <a:solidFill>
                  <a:srgbClr val="FFFFFF"/>
                </a:solidFill>
                <a:latin typeface="Calibri"/>
              </a:rPr>
              <a:t> </a:t>
            </a:r>
            <a:endParaRPr lang="pt-BR" sz="2550" b="1" spc="154" dirty="0">
              <a:solidFill>
                <a:srgbClr val="FFFFFF"/>
              </a:solidFill>
              <a:latin typeface="Calibri"/>
            </a:endParaRPr>
          </a:p>
          <a:p>
            <a:pPr marL="8528760" algn="ctr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 smtClean="0">
                <a:solidFill>
                  <a:srgbClr val="FFFFFF"/>
                </a:solidFill>
                <a:latin typeface="Calibri"/>
              </a:rPr>
              <a:t>2022</a:t>
            </a:r>
            <a:endParaRPr lang="pt-BR" sz="2550" b="1" spc="154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5508104" y="5229199"/>
            <a:ext cx="37335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>
                <a:solidFill>
                  <a:schemeClr val="bg1"/>
                </a:solidFill>
              </a:rPr>
              <a:t>Secretaria de Governo e Planejamento</a:t>
            </a:r>
          </a:p>
        </p:txBody>
      </p:sp>
    </p:spTree>
    <p:extLst>
      <p:ext uri="{BB962C8B-B14F-4D97-AF65-F5344CB8AC3E}">
        <p14:creationId xmlns:p14="http://schemas.microsoft.com/office/powerpoint/2010/main" val="17716479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: SEGURANÇA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196331"/>
            <a:ext cx="690102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Ampliação do COI;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Expansão do Batalhão;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Transformação digital de operações de segurança.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4621588" y="1556792"/>
            <a:ext cx="547486" cy="57606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250564" y="1577931"/>
            <a:ext cx="102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8,5%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703400"/>
              </p:ext>
            </p:extLst>
          </p:nvPr>
        </p:nvGraphicFramePr>
        <p:xfrm>
          <a:off x="2061388" y="961281"/>
          <a:ext cx="5976664" cy="2558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48967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: ESPORTE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05078" y="4149080"/>
            <a:ext cx="69010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Construção do campo de futebol do Nova Esperança;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Construção da pista de skate/</a:t>
            </a:r>
            <a:r>
              <a:rPr lang="pt-BR" sz="1900" dirty="0" err="1" smtClean="0"/>
              <a:t>street</a:t>
            </a:r>
            <a:r>
              <a:rPr lang="pt-BR" sz="19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Campeonato de Futebol de Base;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Passeio Ciclístico e Mountain </a:t>
            </a:r>
            <a:r>
              <a:rPr lang="pt-BR" sz="1900" dirty="0" err="1" smtClean="0"/>
              <a:t>Bike</a:t>
            </a:r>
            <a:r>
              <a:rPr lang="pt-BR" sz="1900" dirty="0"/>
              <a:t>.</a:t>
            </a:r>
            <a:endParaRPr lang="pt-BR" sz="1900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781484" y="1628800"/>
            <a:ext cx="691502" cy="58907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071060" y="1561770"/>
            <a:ext cx="102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10%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219541"/>
              </p:ext>
            </p:extLst>
          </p:nvPr>
        </p:nvGraphicFramePr>
        <p:xfrm>
          <a:off x="1862197" y="980728"/>
          <a:ext cx="62260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62026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: HABITAÇÃO E CULTURA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008000" y="3776990"/>
            <a:ext cx="378002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 smtClean="0"/>
              <a:t>PRINCIPAIS AÇÕES: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700" dirty="0" smtClean="0"/>
              <a:t>Programa Planta Popular;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700" dirty="0" smtClean="0"/>
              <a:t>Construção de habitações de interesse social no núcleo urbano da Rua Javari;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700" dirty="0" smtClean="0"/>
              <a:t>Regularização em partes dos bairros: Conjunto 22 de abril, Chácaras Reunidas Bela Vista I e II, Cepinho, Jd. Conquista, Veraneio </a:t>
            </a:r>
            <a:r>
              <a:rPr lang="pt-BR" sz="1700" dirty="0" err="1" smtClean="0"/>
              <a:t>Ijal</a:t>
            </a:r>
            <a:r>
              <a:rPr lang="pt-BR" sz="1700" dirty="0" smtClean="0"/>
              <a:t>, Viela </a:t>
            </a:r>
            <a:r>
              <a:rPr lang="pt-BR" sz="1700" dirty="0" err="1" smtClean="0"/>
              <a:t>Xucurú</a:t>
            </a:r>
            <a:r>
              <a:rPr lang="pt-BR" sz="1700" dirty="0" smtClean="0"/>
              <a:t> (Igarapés), Vila Ita, Mississipi, Jd. Panorama, Coração Valente</a:t>
            </a:r>
            <a:r>
              <a:rPr lang="pt-BR" sz="1700" dirty="0" smtClean="0"/>
              <a:t>.</a:t>
            </a:r>
            <a:endParaRPr lang="pt-BR" sz="1700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422826"/>
              </p:ext>
            </p:extLst>
          </p:nvPr>
        </p:nvGraphicFramePr>
        <p:xfrm>
          <a:off x="615780" y="980728"/>
          <a:ext cx="43594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Conector de seta reta 4"/>
          <p:cNvCxnSpPr/>
          <p:nvPr/>
        </p:nvCxnSpPr>
        <p:spPr>
          <a:xfrm flipV="1">
            <a:off x="2306832" y="1707996"/>
            <a:ext cx="720080" cy="100811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971776" y="189678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61,8%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574280" y="1049798"/>
            <a:ext cx="1731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PRÓ-LAR</a:t>
            </a:r>
            <a:endParaRPr lang="pt-BR" sz="1600" b="1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4975200" y="980728"/>
            <a:ext cx="0" cy="57606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947885"/>
              </p:ext>
            </p:extLst>
          </p:nvPr>
        </p:nvGraphicFramePr>
        <p:xfrm>
          <a:off x="5049720" y="980728"/>
          <a:ext cx="43468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4987463" y="3797234"/>
            <a:ext cx="378002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 smtClean="0"/>
              <a:t>PRINCIPAIS AÇÕES: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700" dirty="0" smtClean="0"/>
              <a:t>Festas, feiras, comemorações e festivais;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700" dirty="0" smtClean="0"/>
              <a:t>Preservação do Patrimônio Cultural,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700" dirty="0" smtClean="0"/>
              <a:t>Economia da Cultura;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700" dirty="0" smtClean="0"/>
              <a:t>Fomento às manifestações artísticas e </a:t>
            </a:r>
            <a:r>
              <a:rPr lang="pt-BR" sz="1700" dirty="0" smtClean="0"/>
              <a:t>culturais.</a:t>
            </a:r>
            <a:endParaRPr lang="pt-BR" sz="1700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sz="1700" dirty="0"/>
          </a:p>
        </p:txBody>
      </p:sp>
      <p:cxnSp>
        <p:nvCxnSpPr>
          <p:cNvPr id="16" name="Conector de seta reta 15"/>
          <p:cNvCxnSpPr/>
          <p:nvPr/>
        </p:nvCxnSpPr>
        <p:spPr>
          <a:xfrm flipV="1">
            <a:off x="6699846" y="1419751"/>
            <a:ext cx="792088" cy="93610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6275644" y="170313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45,3%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569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DESENVOLVIMENTO SUSTENTÁVEL: INFRAESTRUTURA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077072"/>
            <a:ext cx="690102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Drenagem do Córrego Seco;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Finalização da Rua Olinda Mercadante;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Recape Rua Capitão João José de Macedo e Santa Helena.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619534"/>
              </p:ext>
            </p:extLst>
          </p:nvPr>
        </p:nvGraphicFramePr>
        <p:xfrm>
          <a:off x="1979712" y="1124744"/>
          <a:ext cx="63367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9913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DESENVOLVIMENTO SUSTENTÁVEL: MOBILIDADE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077072"/>
            <a:ext cx="690102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Plano de Mobilidade Urbana;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Cidade Acessível;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Programa de Segurança Viária;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Programa Trânsito Inteligente;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Educação para o trânsito.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77809"/>
              </p:ext>
            </p:extLst>
          </p:nvPr>
        </p:nvGraphicFramePr>
        <p:xfrm>
          <a:off x="1907704" y="1124744"/>
          <a:ext cx="59766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5726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DESENVOLVIMENTO SUSTENTÁVEL: MEIO AMBIENTE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246637"/>
            <a:ext cx="69010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Parque Linear </a:t>
            </a:r>
            <a:r>
              <a:rPr lang="pt-BR" sz="1900" dirty="0" err="1" smtClean="0"/>
              <a:t>Cassununga</a:t>
            </a:r>
            <a:r>
              <a:rPr lang="pt-BR" sz="1900" dirty="0" smtClean="0"/>
              <a:t> – Campo Grande;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Implantação de LEV (Local de Entrega Voluntária) no Cidade Salvador;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Implantação do Abrigo Municipal de Animais.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868749"/>
              </p:ext>
            </p:extLst>
          </p:nvPr>
        </p:nvGraphicFramePr>
        <p:xfrm>
          <a:off x="2195736" y="980728"/>
          <a:ext cx="56886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de seta reta 3"/>
          <p:cNvCxnSpPr/>
          <p:nvPr/>
        </p:nvCxnSpPr>
        <p:spPr>
          <a:xfrm flipV="1">
            <a:off x="4499992" y="1556792"/>
            <a:ext cx="792088" cy="100811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185624" y="172164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37,6%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402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52215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700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sz="1700" b="1" spc="77" dirty="0" smtClean="0">
                <a:solidFill>
                  <a:srgbClr val="F7941D"/>
                </a:solidFill>
                <a:latin typeface="Calibri"/>
              </a:rPr>
              <a:t>DESENVOLVIMENTO SUSTENTÁVEL: DESENVOLVIMENTO ECONÔMICO</a:t>
            </a:r>
            <a:endParaRPr lang="pt-BR" sz="17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077072"/>
            <a:ext cx="690102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CIEJ (Manutenção do Centro de Inovação e Empreendedorismo);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Banco do Povo;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Fomento ao Turismo;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Programa “Jacareí Terra da Cerveja”;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Patrulha Agrícola Mecanizada;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Casa do Empreendedor;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Programa Investe Jacareí.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722095"/>
              </p:ext>
            </p:extLst>
          </p:nvPr>
        </p:nvGraphicFramePr>
        <p:xfrm>
          <a:off x="2195736" y="1196752"/>
          <a:ext cx="53285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50253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52215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700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sz="1700" b="1" spc="77" dirty="0" smtClean="0">
                <a:solidFill>
                  <a:srgbClr val="F7941D"/>
                </a:solidFill>
                <a:latin typeface="Calibri"/>
              </a:rPr>
              <a:t>DESENVOLVIMENTO SUSTENTÁVEL: SANEAMENTO</a:t>
            </a:r>
            <a:endParaRPr lang="pt-BR" sz="17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3774998"/>
            <a:ext cx="75775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Rede de distribuição de água nos bairros: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JAMIC/Est. Bom </a:t>
            </a:r>
            <a:r>
              <a:rPr lang="pt-BR" sz="1900" dirty="0"/>
              <a:t>Jesus/Itapema/</a:t>
            </a:r>
            <a:r>
              <a:rPr lang="pt-BR" sz="1900" dirty="0" err="1"/>
              <a:t>Parateí</a:t>
            </a:r>
            <a:r>
              <a:rPr lang="pt-BR" sz="1900" dirty="0"/>
              <a:t> do Meio/Bairro do </a:t>
            </a:r>
            <a:r>
              <a:rPr lang="pt-BR" sz="1900" dirty="0" smtClean="0"/>
              <a:t>Figueira;</a:t>
            </a:r>
            <a:endParaRPr lang="pt-BR" sz="19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Veraneio </a:t>
            </a:r>
            <a:r>
              <a:rPr lang="pt-BR" sz="1900" dirty="0" smtClean="0"/>
              <a:t>Irajá; </a:t>
            </a:r>
            <a:endParaRPr lang="pt-BR" sz="19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Centro</a:t>
            </a:r>
            <a:r>
              <a:rPr lang="pt-BR" sz="1900" dirty="0"/>
              <a:t>;</a:t>
            </a:r>
            <a:endParaRPr lang="pt-BR" sz="19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Jd</a:t>
            </a:r>
            <a:r>
              <a:rPr lang="pt-BR" sz="1900" dirty="0"/>
              <a:t>. </a:t>
            </a:r>
            <a:r>
              <a:rPr lang="pt-BR" sz="1900" dirty="0" smtClean="0"/>
              <a:t>Jacinto; </a:t>
            </a:r>
            <a:endParaRPr lang="pt-BR" sz="19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Meia </a:t>
            </a:r>
            <a:r>
              <a:rPr lang="pt-BR" sz="1900" dirty="0" smtClean="0"/>
              <a:t>Lua; </a:t>
            </a:r>
            <a:endParaRPr lang="pt-BR" sz="19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Santa </a:t>
            </a:r>
            <a:r>
              <a:rPr lang="pt-BR" sz="1900" dirty="0" smtClean="0"/>
              <a:t>Maria; </a:t>
            </a:r>
            <a:endParaRPr lang="pt-BR" sz="19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Parque Sto. </a:t>
            </a:r>
            <a:r>
              <a:rPr lang="pt-BR" sz="1900" dirty="0" smtClean="0"/>
              <a:t>Antônio; </a:t>
            </a:r>
            <a:endParaRPr lang="pt-BR" sz="19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900" dirty="0" smtClean="0"/>
              <a:t>Bela </a:t>
            </a:r>
            <a:r>
              <a:rPr lang="pt-BR" sz="1900" dirty="0" smtClean="0"/>
              <a:t>Vista.</a:t>
            </a:r>
            <a:endParaRPr lang="pt-BR" sz="19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133156"/>
              </p:ext>
            </p:extLst>
          </p:nvPr>
        </p:nvGraphicFramePr>
        <p:xfrm>
          <a:off x="2024652" y="928199"/>
          <a:ext cx="62646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4860032" y="1700808"/>
            <a:ext cx="936104" cy="72008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"/>
          <p:cNvSpPr txBox="1"/>
          <p:nvPr/>
        </p:nvSpPr>
        <p:spPr>
          <a:xfrm>
            <a:off x="5245133" y="1690501"/>
            <a:ext cx="76947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 smtClean="0">
                <a:solidFill>
                  <a:srgbClr val="FF0000"/>
                </a:solidFill>
              </a:rPr>
              <a:t>8,7%</a:t>
            </a:r>
            <a:endParaRPr lang="pt-BR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62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52215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700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sz="1700" b="1" spc="77" dirty="0" smtClean="0">
                <a:solidFill>
                  <a:srgbClr val="F7941D"/>
                </a:solidFill>
                <a:latin typeface="Calibri"/>
              </a:rPr>
              <a:t>DESENVOLVIMENTO SUSTENTÁVEL: SANEAMENTO</a:t>
            </a:r>
            <a:endParaRPr lang="pt-BR" sz="17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077072"/>
            <a:ext cx="690102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900" dirty="0" smtClean="0"/>
              <a:t>Estações de tratamento de esgoto: 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900" dirty="0" err="1" smtClean="0"/>
              <a:t>Ygarapés</a:t>
            </a:r>
            <a:r>
              <a:rPr lang="pt-BR" sz="1900" dirty="0" smtClean="0"/>
              <a:t>, 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900" dirty="0" smtClean="0"/>
              <a:t>Sta. Paula, 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900" dirty="0" smtClean="0"/>
              <a:t>Jd. Panorama;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900" dirty="0" smtClean="0"/>
              <a:t>Duplicação da ETE Central;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900" dirty="0" smtClean="0"/>
              <a:t>Redes Coletoras de Esgoto: Estância do Porto Velho, Veraneio </a:t>
            </a:r>
            <a:r>
              <a:rPr lang="pt-BR" sz="1900" dirty="0" err="1" smtClean="0"/>
              <a:t>Ijal</a:t>
            </a:r>
            <a:r>
              <a:rPr lang="pt-BR" sz="1900" dirty="0" smtClean="0"/>
              <a:t>, Chácaras </a:t>
            </a:r>
            <a:r>
              <a:rPr lang="pt-BR" sz="1900" dirty="0" err="1" smtClean="0"/>
              <a:t>Ygarapés</a:t>
            </a:r>
            <a:r>
              <a:rPr lang="pt-BR" sz="1900" dirty="0" smtClean="0"/>
              <a:t>.</a:t>
            </a:r>
            <a:endParaRPr lang="pt-BR" sz="1900" dirty="0"/>
          </a:p>
          <a:p>
            <a:pPr marL="285750" indent="-285750">
              <a:buFont typeface="Arial" pitchFamily="34" charset="0"/>
              <a:buChar char="•"/>
            </a:pPr>
            <a:endParaRPr lang="pt-BR" sz="1900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884488"/>
              </p:ext>
            </p:extLst>
          </p:nvPr>
        </p:nvGraphicFramePr>
        <p:xfrm>
          <a:off x="1619672" y="1272759"/>
          <a:ext cx="64087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4411325" y="1834517"/>
            <a:ext cx="936104" cy="72008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"/>
          <p:cNvSpPr txBox="1"/>
          <p:nvPr/>
        </p:nvSpPr>
        <p:spPr>
          <a:xfrm>
            <a:off x="4958452" y="1894061"/>
            <a:ext cx="76947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 smtClean="0">
                <a:solidFill>
                  <a:srgbClr val="FF0000"/>
                </a:solidFill>
              </a:rPr>
              <a:t>8,7%</a:t>
            </a:r>
            <a:endParaRPr lang="pt-BR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973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52215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700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sz="1700" b="1" spc="77" dirty="0" smtClean="0">
                <a:solidFill>
                  <a:srgbClr val="F7941D"/>
                </a:solidFill>
                <a:latin typeface="Calibri"/>
              </a:rPr>
              <a:t>GESTÃO: GOVERNO E PLANEJAMENTO</a:t>
            </a:r>
            <a:endParaRPr lang="pt-BR" sz="17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808646"/>
              </p:ext>
            </p:extLst>
          </p:nvPr>
        </p:nvGraphicFramePr>
        <p:xfrm>
          <a:off x="1691680" y="980728"/>
          <a:ext cx="63367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297559" y="3933056"/>
            <a:ext cx="690102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Terceira Ponte;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pt-BR" sz="1900" dirty="0"/>
              <a:t>Interligação Av. Davi Lino/Pq. Meia Lua/Av. </a:t>
            </a:r>
            <a:r>
              <a:rPr lang="pt-BR" sz="1900" dirty="0" err="1"/>
              <a:t>Malek</a:t>
            </a:r>
            <a:r>
              <a:rPr lang="pt-BR" sz="1900" dirty="0"/>
              <a:t> Assad;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pt-BR" sz="1900" dirty="0"/>
              <a:t>Duplicação da Av. Castelo </a:t>
            </a:r>
            <a:r>
              <a:rPr lang="pt-BR" sz="1900" dirty="0" smtClean="0"/>
              <a:t>Branco;</a:t>
            </a:r>
            <a:endParaRPr lang="pt-BR" sz="1900" dirty="0"/>
          </a:p>
          <a:p>
            <a:pPr marL="285750" indent="-285750" fontAlgn="ctr">
              <a:buFont typeface="Arial" pitchFamily="34" charset="0"/>
              <a:buChar char="•"/>
            </a:pPr>
            <a:r>
              <a:rPr lang="pt-BR" sz="1900" dirty="0"/>
              <a:t>Entroncamento Adhemar de </a:t>
            </a:r>
            <a:r>
              <a:rPr lang="pt-BR" sz="1900" dirty="0" smtClean="0"/>
              <a:t>Barros;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pt-BR" sz="1900" dirty="0"/>
              <a:t>Recuperação Ambiental do Parque do Morro do Cristo;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pt-BR" sz="1900" dirty="0"/>
              <a:t>Áreas de lazer Parque Califórnia, Imperial e Paraíso</a:t>
            </a:r>
            <a:r>
              <a:rPr lang="pt-BR" sz="1900" dirty="0" smtClean="0"/>
              <a:t>;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pt-BR" sz="1900" dirty="0"/>
              <a:t>Inspeção de Pontes;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pt-BR" sz="1900" dirty="0"/>
              <a:t>Renova Centro.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7239035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285750" indent="-285750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t-BR" altLang="pt-BR" dirty="0">
                <a:latin typeface="+mj-lt"/>
                <a:cs typeface="Times New Roman" pitchFamily="18" charset="0"/>
              </a:rPr>
              <a:t>A </a:t>
            </a:r>
            <a:r>
              <a:rPr lang="pt-BR" altLang="pt-BR" b="1" dirty="0">
                <a:latin typeface="+mj-lt"/>
                <a:cs typeface="Times New Roman" pitchFamily="18" charset="0"/>
              </a:rPr>
              <a:t>Lei Orçamentária </a:t>
            </a:r>
            <a:r>
              <a:rPr lang="pt-BR" altLang="pt-BR" b="1" dirty="0" smtClean="0">
                <a:latin typeface="+mj-lt"/>
                <a:cs typeface="Times New Roman" pitchFamily="18" charset="0"/>
              </a:rPr>
              <a:t>Anual (LOA) </a:t>
            </a:r>
            <a:r>
              <a:rPr lang="pt-BR" altLang="pt-BR" dirty="0">
                <a:latin typeface="+mj-lt"/>
                <a:cs typeface="Times New Roman" pitchFamily="18" charset="0"/>
              </a:rPr>
              <a:t>é o instrumento de </a:t>
            </a:r>
            <a:r>
              <a:rPr lang="pt-BR" altLang="pt-BR" b="1" dirty="0">
                <a:latin typeface="+mj-lt"/>
                <a:cs typeface="Times New Roman" pitchFamily="18" charset="0"/>
              </a:rPr>
              <a:t>programação</a:t>
            </a:r>
            <a:r>
              <a:rPr lang="pt-BR" altLang="pt-BR" dirty="0">
                <a:latin typeface="+mj-lt"/>
                <a:cs typeface="Times New Roman" pitchFamily="18" charset="0"/>
              </a:rPr>
              <a:t> das ações que serão </a:t>
            </a:r>
            <a:r>
              <a:rPr lang="pt-BR" altLang="pt-BR" dirty="0" smtClean="0">
                <a:latin typeface="+mj-lt"/>
                <a:cs typeface="Times New Roman" pitchFamily="18" charset="0"/>
              </a:rPr>
              <a:t>executadas pelo Governo;</a:t>
            </a:r>
          </a:p>
          <a:p>
            <a:pPr marL="285750" indent="-285750" algn="just">
              <a:spcBef>
                <a:spcPct val="0"/>
              </a:spcBef>
              <a:buFont typeface="Arial" pitchFamily="34" charset="0"/>
              <a:buChar char="•"/>
              <a:defRPr/>
            </a:pPr>
            <a:endParaRPr lang="pt-BR" altLang="pt-BR" dirty="0">
              <a:latin typeface="+mj-lt"/>
              <a:cs typeface="Times New Roman" pitchFamily="18" charset="0"/>
            </a:endParaRPr>
          </a:p>
          <a:p>
            <a:pPr marL="285750" indent="-285750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t-BR" altLang="pt-BR" dirty="0" smtClean="0">
                <a:latin typeface="+mj-lt"/>
                <a:cs typeface="Times New Roman" pitchFamily="18" charset="0"/>
              </a:rPr>
              <a:t>Em sua composição, estão as </a:t>
            </a:r>
            <a:r>
              <a:rPr lang="pt-BR" altLang="pt-BR" b="1" dirty="0" smtClean="0">
                <a:latin typeface="+mj-lt"/>
                <a:cs typeface="Times New Roman" pitchFamily="18" charset="0"/>
              </a:rPr>
              <a:t>receitas estimadas </a:t>
            </a:r>
            <a:r>
              <a:rPr lang="pt-BR" altLang="pt-BR" dirty="0" smtClean="0">
                <a:latin typeface="+mj-lt"/>
                <a:cs typeface="Times New Roman" pitchFamily="18" charset="0"/>
              </a:rPr>
              <a:t>e as </a:t>
            </a:r>
            <a:r>
              <a:rPr lang="pt-BR" altLang="pt-BR" b="1" dirty="0" smtClean="0">
                <a:latin typeface="+mj-lt"/>
                <a:cs typeface="Times New Roman" pitchFamily="18" charset="0"/>
              </a:rPr>
              <a:t>despesas fixadas </a:t>
            </a:r>
            <a:r>
              <a:rPr lang="pt-BR" altLang="pt-BR" dirty="0" smtClean="0">
                <a:latin typeface="+mj-lt"/>
                <a:cs typeface="Times New Roman" pitchFamily="18" charset="0"/>
              </a:rPr>
              <a:t>para o próximo exercício;</a:t>
            </a:r>
            <a:endParaRPr lang="pt-BR" altLang="pt-BR" dirty="0">
              <a:latin typeface="+mj-lt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endParaRPr lang="pt-BR" altLang="pt-BR" dirty="0">
              <a:latin typeface="+mj-lt"/>
              <a:cs typeface="Times New Roman" pitchFamily="18" charset="0"/>
            </a:endParaRPr>
          </a:p>
          <a:p>
            <a:pPr marL="285750" indent="-285750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t-BR" altLang="pt-BR" dirty="0" smtClean="0">
                <a:latin typeface="+mj-lt"/>
                <a:cs typeface="Times New Roman" pitchFamily="18" charset="0"/>
              </a:rPr>
              <a:t>Em consonância com a Lei de Diretrizes Orçamentárias (LDO), a LOA viabilizará </a:t>
            </a:r>
            <a:r>
              <a:rPr lang="pt-BR" altLang="pt-BR" dirty="0">
                <a:latin typeface="+mj-lt"/>
                <a:cs typeface="Times New Roman" pitchFamily="18" charset="0"/>
              </a:rPr>
              <a:t>a </a:t>
            </a:r>
            <a:r>
              <a:rPr lang="pt-BR" altLang="pt-BR" b="1" dirty="0">
                <a:latin typeface="+mj-lt"/>
                <a:cs typeface="Times New Roman" pitchFamily="18" charset="0"/>
              </a:rPr>
              <a:t>concretização das </a:t>
            </a:r>
            <a:r>
              <a:rPr lang="pt-BR" altLang="pt-BR" b="1" dirty="0" smtClean="0">
                <a:latin typeface="+mj-lt"/>
                <a:cs typeface="Times New Roman" pitchFamily="18" charset="0"/>
              </a:rPr>
              <a:t>atividades</a:t>
            </a:r>
            <a:r>
              <a:rPr lang="pt-BR" altLang="pt-BR" dirty="0" smtClean="0">
                <a:latin typeface="+mj-lt"/>
                <a:cs typeface="Times New Roman" pitchFamily="18" charset="0"/>
              </a:rPr>
              <a:t> </a:t>
            </a:r>
            <a:r>
              <a:rPr lang="pt-BR" altLang="pt-BR" dirty="0">
                <a:latin typeface="+mj-lt"/>
                <a:cs typeface="Times New Roman" pitchFamily="18" charset="0"/>
              </a:rPr>
              <a:t>planejadas no Plano </a:t>
            </a:r>
            <a:r>
              <a:rPr lang="pt-BR" altLang="pt-BR" dirty="0" smtClean="0">
                <a:latin typeface="+mj-lt"/>
                <a:cs typeface="Times New Roman" pitchFamily="18" charset="0"/>
              </a:rPr>
              <a:t>Plurianual (PPA); </a:t>
            </a:r>
            <a:endParaRPr lang="pt-BR" altLang="pt-BR" dirty="0">
              <a:latin typeface="+mj-lt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endParaRPr lang="pt-BR" altLang="pt-BR" dirty="0">
              <a:latin typeface="+mj-lt"/>
              <a:cs typeface="Times New Roman" pitchFamily="18" charset="0"/>
            </a:endParaRPr>
          </a:p>
          <a:p>
            <a:pPr marL="285750" indent="-285750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t-BR" altLang="pt-BR" dirty="0">
                <a:latin typeface="+mj-lt"/>
                <a:cs typeface="Times New Roman" pitchFamily="18" charset="0"/>
              </a:rPr>
              <a:t>Os </a:t>
            </a:r>
            <a:r>
              <a:rPr lang="pt-BR" altLang="pt-BR" b="1" dirty="0">
                <a:latin typeface="+mj-lt"/>
                <a:cs typeface="Times New Roman" pitchFamily="18" charset="0"/>
              </a:rPr>
              <a:t>critérios para elaboração</a:t>
            </a:r>
            <a:r>
              <a:rPr lang="pt-BR" altLang="pt-BR" dirty="0">
                <a:latin typeface="+mj-lt"/>
                <a:cs typeface="Times New Roman" pitchFamily="18" charset="0"/>
              </a:rPr>
              <a:t> da </a:t>
            </a:r>
            <a:r>
              <a:rPr lang="pt-BR" altLang="pt-BR" dirty="0" smtClean="0">
                <a:latin typeface="+mj-lt"/>
                <a:cs typeface="Times New Roman" pitchFamily="18" charset="0"/>
              </a:rPr>
              <a:t>LOA </a:t>
            </a:r>
            <a:r>
              <a:rPr lang="pt-BR" altLang="pt-BR" dirty="0">
                <a:latin typeface="+mj-lt"/>
                <a:cs typeface="Times New Roman" pitchFamily="18" charset="0"/>
              </a:rPr>
              <a:t>terão de ser, necessariamente, os </a:t>
            </a:r>
            <a:r>
              <a:rPr lang="pt-BR" altLang="pt-BR" dirty="0" smtClean="0">
                <a:latin typeface="+mj-lt"/>
                <a:cs typeface="Times New Roman" pitchFamily="18" charset="0"/>
              </a:rPr>
              <a:t>contidos nos instrumentos abaixo:</a:t>
            </a:r>
            <a:endParaRPr lang="pt-BR" altLang="pt-BR" dirty="0">
              <a:latin typeface="+mj-lt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endParaRPr lang="pt-BR" altLang="pt-BR" dirty="0">
              <a:latin typeface="+mj-lt"/>
              <a:cs typeface="Times New Roman" pitchFamily="18" charset="0"/>
            </a:endParaRPr>
          </a:p>
          <a:p>
            <a:pPr lvl="1" algn="just">
              <a:spcBef>
                <a:spcPct val="0"/>
              </a:spcBef>
              <a:buFont typeface="Calibri" pitchFamily="34" charset="0"/>
              <a:buAutoNum type="arabicPeriod"/>
              <a:defRPr/>
            </a:pPr>
            <a:r>
              <a:rPr lang="pt-BR" altLang="pt-BR" b="1" dirty="0" smtClean="0">
                <a:latin typeface="+mj-lt"/>
                <a:cs typeface="Times New Roman" pitchFamily="18" charset="0"/>
              </a:rPr>
              <a:t> Constituição </a:t>
            </a:r>
            <a:r>
              <a:rPr lang="pt-BR" altLang="pt-BR" b="1" dirty="0">
                <a:latin typeface="+mj-lt"/>
                <a:cs typeface="Times New Roman" pitchFamily="18" charset="0"/>
              </a:rPr>
              <a:t>Federal</a:t>
            </a:r>
          </a:p>
          <a:p>
            <a:pPr lvl="1" algn="just">
              <a:spcBef>
                <a:spcPct val="0"/>
              </a:spcBef>
              <a:buFont typeface="Calibri" pitchFamily="34" charset="0"/>
              <a:buAutoNum type="arabicPeriod"/>
              <a:defRPr/>
            </a:pPr>
            <a:endParaRPr lang="pt-BR" altLang="pt-BR" b="1" dirty="0">
              <a:latin typeface="+mj-lt"/>
              <a:cs typeface="Times New Roman" pitchFamily="18" charset="0"/>
            </a:endParaRPr>
          </a:p>
          <a:p>
            <a:pPr lvl="1" algn="just">
              <a:spcBef>
                <a:spcPct val="0"/>
              </a:spcBef>
              <a:buFont typeface="Calibri" pitchFamily="34" charset="0"/>
              <a:buAutoNum type="arabicPeriod"/>
              <a:defRPr/>
            </a:pPr>
            <a:r>
              <a:rPr lang="pt-BR" altLang="pt-BR" b="1" dirty="0" smtClean="0">
                <a:latin typeface="+mj-lt"/>
                <a:cs typeface="Times New Roman" pitchFamily="18" charset="0"/>
              </a:rPr>
              <a:t> Lei </a:t>
            </a:r>
            <a:r>
              <a:rPr lang="pt-BR" altLang="pt-BR" b="1" dirty="0">
                <a:latin typeface="+mj-lt"/>
                <a:cs typeface="Times New Roman" pitchFamily="18" charset="0"/>
              </a:rPr>
              <a:t>de Responsabilidade Fiscal</a:t>
            </a:r>
          </a:p>
          <a:p>
            <a:pPr lvl="1" algn="just">
              <a:spcBef>
                <a:spcPct val="0"/>
              </a:spcBef>
              <a:defRPr/>
            </a:pPr>
            <a:endParaRPr lang="pt-BR" altLang="pt-BR" b="1" dirty="0">
              <a:latin typeface="+mj-lt"/>
              <a:cs typeface="Times New Roman" pitchFamily="18" charset="0"/>
            </a:endParaRPr>
          </a:p>
          <a:p>
            <a:pPr lvl="1" algn="just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pt-BR" altLang="pt-BR" b="1" dirty="0" smtClean="0">
                <a:latin typeface="+mj-lt"/>
                <a:cs typeface="Times New Roman" pitchFamily="18" charset="0"/>
              </a:rPr>
              <a:t> Lei </a:t>
            </a:r>
            <a:r>
              <a:rPr lang="pt-BR" altLang="pt-BR" b="1" dirty="0">
                <a:latin typeface="+mj-lt"/>
                <a:cs typeface="Times New Roman" pitchFamily="18" charset="0"/>
              </a:rPr>
              <a:t>Orgânica do Município</a:t>
            </a: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INTRODUÇÃO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536270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52215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700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sz="1700" b="1" spc="77" dirty="0" smtClean="0">
                <a:solidFill>
                  <a:srgbClr val="F7941D"/>
                </a:solidFill>
                <a:latin typeface="Calibri"/>
              </a:rPr>
              <a:t>GESTÃO</a:t>
            </a:r>
            <a:endParaRPr lang="pt-BR" sz="17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Retângulo de cantos arredondados 3"/>
          <p:cNvSpPr/>
          <p:nvPr/>
        </p:nvSpPr>
        <p:spPr>
          <a:xfrm>
            <a:off x="1306900" y="1449457"/>
            <a:ext cx="2231512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b="1" dirty="0" smtClean="0"/>
              <a:t>CÂMARA</a:t>
            </a:r>
            <a:endParaRPr lang="pt-BR" sz="1900" b="1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314900" y="3408874"/>
            <a:ext cx="2231512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b="1" dirty="0"/>
              <a:t>IPMJ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337958" y="5615252"/>
            <a:ext cx="2231512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b="1" dirty="0"/>
              <a:t>GABINETE DO PREF.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544932" y="980728"/>
            <a:ext cx="1224136" cy="2880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LOA 2021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6991972" y="986671"/>
            <a:ext cx="1224136" cy="2880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LOA 2022</a:t>
            </a:r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6444208" y="986671"/>
            <a:ext cx="0" cy="5646689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355976" y="144945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R$ 24.111.000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687893" y="144945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R$ 25.528.000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5347429" y="2060848"/>
            <a:ext cx="207929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5580111" y="2060848"/>
            <a:ext cx="80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5,9%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697158" y="56254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R$ 5.060.518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69515" y="56491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R$ 4.210.394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739944" y="35524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R$ 145.597.000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355976" y="354359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R$ 126.384.000</a:t>
            </a:r>
            <a:endParaRPr lang="pt-BR" dirty="0"/>
          </a:p>
        </p:txBody>
      </p:sp>
      <p:cxnSp>
        <p:nvCxnSpPr>
          <p:cNvPr id="29" name="Conector de seta reta 28"/>
          <p:cNvCxnSpPr/>
          <p:nvPr/>
        </p:nvCxnSpPr>
        <p:spPr>
          <a:xfrm>
            <a:off x="5404560" y="4077072"/>
            <a:ext cx="207929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5594224" y="4149080"/>
            <a:ext cx="80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15,2%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31" name="Conector de seta reta 30"/>
          <p:cNvCxnSpPr/>
          <p:nvPr/>
        </p:nvCxnSpPr>
        <p:spPr>
          <a:xfrm>
            <a:off x="5347428" y="6119308"/>
            <a:ext cx="207929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5591140" y="6157735"/>
            <a:ext cx="80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20,2%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571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52215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700" b="1" spc="77" dirty="0">
                <a:solidFill>
                  <a:srgbClr val="F7941D"/>
                </a:solidFill>
                <a:latin typeface="Calibri"/>
              </a:rPr>
              <a:t>EIXO </a:t>
            </a:r>
            <a:r>
              <a:rPr lang="pt-BR" sz="1700" b="1" spc="77" dirty="0" smtClean="0">
                <a:solidFill>
                  <a:srgbClr val="F7941D"/>
                </a:solidFill>
                <a:latin typeface="Calibri"/>
              </a:rPr>
              <a:t>GESTÃO</a:t>
            </a:r>
            <a:endParaRPr lang="pt-BR" sz="17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Retângulo de cantos arredondados 3"/>
          <p:cNvSpPr/>
          <p:nvPr/>
        </p:nvSpPr>
        <p:spPr>
          <a:xfrm>
            <a:off x="1306900" y="1449457"/>
            <a:ext cx="2231512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b="1" dirty="0" smtClean="0"/>
              <a:t>ADMINISTRAÇÃO</a:t>
            </a:r>
            <a:endParaRPr lang="pt-BR" sz="1900" b="1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314900" y="3408874"/>
            <a:ext cx="2231512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b="1" dirty="0" smtClean="0"/>
              <a:t>FINANÇAS</a:t>
            </a:r>
            <a:endParaRPr lang="pt-BR" sz="1900" b="1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337958" y="5615252"/>
            <a:ext cx="2231512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b="1" dirty="0" smtClean="0"/>
              <a:t>PROCURADORIA</a:t>
            </a:r>
            <a:endParaRPr lang="pt-BR" sz="1900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544932" y="980728"/>
            <a:ext cx="1224136" cy="2880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LOA 2021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6991972" y="986671"/>
            <a:ext cx="1224136" cy="2880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LOA 2022</a:t>
            </a:r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6444208" y="986671"/>
            <a:ext cx="0" cy="5646689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355976" y="144945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R$ 12.654.842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5347429" y="2060848"/>
            <a:ext cx="207929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5404560" y="4077072"/>
            <a:ext cx="207929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5347428" y="6119308"/>
            <a:ext cx="207929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6619760" y="144802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R$ 13.115.911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637243" y="2075632"/>
            <a:ext cx="80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3,6%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739944" y="348360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R$ 3.599.870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355976" y="34762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R$ 3.216.961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622899" y="4149080"/>
            <a:ext cx="80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11,9%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677448" y="565796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R$ 5.451.153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4508376" y="564379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R$ 4.288.780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637243" y="6140482"/>
            <a:ext cx="80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27,1%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aixaDeTexto 3"/>
          <p:cNvSpPr txBox="1"/>
          <p:nvPr/>
        </p:nvSpPr>
        <p:spPr>
          <a:xfrm>
            <a:off x="1615708" y="2564904"/>
            <a:ext cx="6718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EXIGÊNCIAS CONSTITUCIONAIS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35810284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52215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700" b="1" spc="77" dirty="0" smtClean="0">
                <a:solidFill>
                  <a:srgbClr val="F7941D"/>
                </a:solidFill>
                <a:latin typeface="Calibri"/>
              </a:rPr>
              <a:t>QUADRO DE APLICAÇÕES E GASTO COM PESSOAL</a:t>
            </a:r>
            <a:endParaRPr lang="pt-BR" sz="17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29750"/>
              </p:ext>
            </p:extLst>
          </p:nvPr>
        </p:nvGraphicFramePr>
        <p:xfrm>
          <a:off x="1314900" y="1397000"/>
          <a:ext cx="757758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3404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Impostos e Transferências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606.407.465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 Mínima Constitucional na </a:t>
                      </a:r>
                      <a:r>
                        <a:rPr lang="pt-BR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Educação:</a:t>
                      </a:r>
                      <a:r>
                        <a:rPr lang="pt-BR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162.082.635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 Prevista na</a:t>
                      </a:r>
                      <a:r>
                        <a:rPr lang="pt-BR" sz="16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Educação </a:t>
                      </a:r>
                      <a:r>
                        <a:rPr lang="pt-BR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26,16%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169.618.583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 Mínima Constitucional na </a:t>
                      </a:r>
                      <a:r>
                        <a:rPr lang="pt-BR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Saúde: </a:t>
                      </a:r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90.961.119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 Prevista na Saúde – </a:t>
                      </a:r>
                      <a:r>
                        <a:rPr lang="pt-BR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27,32%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165.669.799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47448"/>
              </p:ext>
            </p:extLst>
          </p:nvPr>
        </p:nvGraphicFramePr>
        <p:xfrm>
          <a:off x="1314900" y="3717032"/>
          <a:ext cx="757758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3404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Corrente Líquida</a:t>
                      </a:r>
                      <a:r>
                        <a:rPr lang="pt-BR" baseline="0" dirty="0" smtClean="0"/>
                        <a:t> (RCL)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1.223.498.907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pt-BR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Líquido</a:t>
                      </a:r>
                      <a:r>
                        <a:rPr lang="pt-BR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BR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 </a:t>
                      </a:r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 </a:t>
                      </a:r>
                      <a:r>
                        <a:rPr lang="pt-BR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Pessoal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335.388.545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da RCL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27,41%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 Legal</a:t>
                      </a:r>
                      <a:r>
                        <a:rPr lang="pt-BR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(Art. 20 da LRF)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r>
                        <a:rPr lang="pt-BR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 Prudencial 95% (Parágrafo único do art. 22 da LRF)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 </a:t>
                      </a:r>
                      <a:r>
                        <a:rPr lang="pt-BR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pt-BR" sz="1600" b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7352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aixaDeTexto 3"/>
          <p:cNvSpPr txBox="1"/>
          <p:nvPr/>
        </p:nvSpPr>
        <p:spPr>
          <a:xfrm>
            <a:off x="1574280" y="2690293"/>
            <a:ext cx="6718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OBRIGADO!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23486369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>
                <a:solidFill>
                  <a:srgbClr val="F7941D"/>
                </a:solidFill>
                <a:latin typeface="Calibri"/>
              </a:rPr>
              <a:t>INTRODUÇÃO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Espaço Reservado para Número de Slide 1">
            <a:extLst>
              <a:ext uri="{FF2B5EF4-FFF2-40B4-BE49-F238E27FC236}">
                <a16:creationId xmlns="" xmlns:a16="http://schemas.microsoft.com/office/drawing/2014/main" id="{7B9A517B-D5B5-4984-BAE0-DA423781031D}"/>
              </a:ext>
            </a:extLst>
          </p:cNvPr>
          <p:cNvSpPr>
            <a:spLocks noGrp="1"/>
          </p:cNvSpPr>
          <p:nvPr/>
        </p:nvSpPr>
        <p:spPr bwMode="auto">
          <a:xfrm>
            <a:off x="6742113" y="600313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25406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34E190-3EA1-4119-9D96-746AB29DD4CB}" type="slidenum">
              <a:rPr lang="pt-BR" altLang="pt-BR" sz="1200">
                <a:solidFill>
                  <a:srgbClr val="25406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25406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="" xmlns:a16="http://schemas.microsoft.com/office/drawing/2014/main" id="{3E9A1CE4-3105-42FB-8979-1563941509D5}"/>
              </a:ext>
            </a:extLst>
          </p:cNvPr>
          <p:cNvSpPr txBox="1">
            <a:spLocks/>
          </p:cNvSpPr>
          <p:nvPr/>
        </p:nvSpPr>
        <p:spPr>
          <a:xfrm>
            <a:off x="306388" y="489744"/>
            <a:ext cx="8353425" cy="547211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11" name="Título 5">
            <a:extLst>
              <a:ext uri="{FF2B5EF4-FFF2-40B4-BE49-F238E27FC236}">
                <a16:creationId xmlns="" xmlns:a16="http://schemas.microsoft.com/office/drawing/2014/main" id="{E97A7EC6-CBCB-4DAC-BBF0-A069F4397E47}"/>
              </a:ext>
            </a:extLst>
          </p:cNvPr>
          <p:cNvSpPr txBox="1">
            <a:spLocks/>
          </p:cNvSpPr>
          <p:nvPr/>
        </p:nvSpPr>
        <p:spPr>
          <a:xfrm>
            <a:off x="260410" y="861395"/>
            <a:ext cx="8226425" cy="754063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="" xmlns:a16="http://schemas.microsoft.com/office/drawing/2014/main" id="{FCC1F8DA-B60E-4AAA-8EF4-927DBA1B18B8}"/>
              </a:ext>
            </a:extLst>
          </p:cNvPr>
          <p:cNvSpPr txBox="1">
            <a:spLocks/>
          </p:cNvSpPr>
          <p:nvPr/>
        </p:nvSpPr>
        <p:spPr>
          <a:xfrm>
            <a:off x="1544760" y="1035492"/>
            <a:ext cx="8027988" cy="2447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Plano Plurianual – PPA             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(Planeja)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Lei de Diretrizes Orçamentárias – LDO              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(Orienta)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Lei Orçamentária Anual – LOA              (Executa)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Imagem 4097">
            <a:extLst>
              <a:ext uri="{FF2B5EF4-FFF2-40B4-BE49-F238E27FC236}">
                <a16:creationId xmlns="" xmlns:a16="http://schemas.microsoft.com/office/drawing/2014/main" id="{F0E434F1-6DA6-42F2-980E-4FD988969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7" y="3729358"/>
            <a:ext cx="55086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de seta reta 2"/>
          <p:cNvCxnSpPr/>
          <p:nvPr/>
        </p:nvCxnSpPr>
        <p:spPr>
          <a:xfrm flipH="1">
            <a:off x="7301902" y="3394800"/>
            <a:ext cx="798490" cy="418114"/>
          </a:xfrm>
          <a:prstGeom prst="straightConnector1">
            <a:avLst/>
          </a:prstGeom>
          <a:ln w="349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6246814" y="2360002"/>
            <a:ext cx="495299" cy="0"/>
          </a:xfrm>
          <a:prstGeom prst="straightConnector1">
            <a:avLst/>
          </a:prstGeom>
          <a:ln w="349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5436096" y="3068960"/>
            <a:ext cx="496898" cy="0"/>
          </a:xfrm>
          <a:prstGeom prst="straightConnector1">
            <a:avLst/>
          </a:prstGeom>
          <a:ln w="349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628996" y="1613502"/>
            <a:ext cx="528004" cy="0"/>
          </a:xfrm>
          <a:prstGeom prst="straightConnector1">
            <a:avLst/>
          </a:prstGeom>
          <a:ln w="349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853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 smtClean="0">
                <a:solidFill>
                  <a:srgbClr val="F7941D"/>
                </a:solidFill>
                <a:latin typeface="Calibri"/>
              </a:rPr>
              <a:t>PREVISÃO DE RECEITAS PARA 2022 (EM R$)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Espaço Reservado para Número de Slide 1">
            <a:extLst>
              <a:ext uri="{FF2B5EF4-FFF2-40B4-BE49-F238E27FC236}">
                <a16:creationId xmlns="" xmlns:a16="http://schemas.microsoft.com/office/drawing/2014/main" id="{7B9A517B-D5B5-4984-BAE0-DA423781031D}"/>
              </a:ext>
            </a:extLst>
          </p:cNvPr>
          <p:cNvSpPr>
            <a:spLocks noGrp="1"/>
          </p:cNvSpPr>
          <p:nvPr/>
        </p:nvSpPr>
        <p:spPr bwMode="auto">
          <a:xfrm>
            <a:off x="6742113" y="600313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25406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34E190-3EA1-4119-9D96-746AB29DD4CB}" type="slidenum">
              <a:rPr lang="pt-BR" altLang="pt-BR" sz="1200">
                <a:solidFill>
                  <a:srgbClr val="25406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25406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="" xmlns:a16="http://schemas.microsoft.com/office/drawing/2014/main" id="{3E9A1CE4-3105-42FB-8979-1563941509D5}"/>
              </a:ext>
            </a:extLst>
          </p:cNvPr>
          <p:cNvSpPr txBox="1">
            <a:spLocks/>
          </p:cNvSpPr>
          <p:nvPr/>
        </p:nvSpPr>
        <p:spPr>
          <a:xfrm>
            <a:off x="306388" y="489744"/>
            <a:ext cx="8353425" cy="547211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11" name="Título 5">
            <a:extLst>
              <a:ext uri="{FF2B5EF4-FFF2-40B4-BE49-F238E27FC236}">
                <a16:creationId xmlns="" xmlns:a16="http://schemas.microsoft.com/office/drawing/2014/main" id="{E97A7EC6-CBCB-4DAC-BBF0-A069F4397E47}"/>
              </a:ext>
            </a:extLst>
          </p:cNvPr>
          <p:cNvSpPr txBox="1">
            <a:spLocks/>
          </p:cNvSpPr>
          <p:nvPr/>
        </p:nvSpPr>
        <p:spPr>
          <a:xfrm>
            <a:off x="260410" y="861395"/>
            <a:ext cx="8226425" cy="754063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="" xmlns:a16="http://schemas.microsoft.com/office/drawing/2014/main" id="{FCC1F8DA-B60E-4AAA-8EF4-927DBA1B18B8}"/>
              </a:ext>
            </a:extLst>
          </p:cNvPr>
          <p:cNvSpPr txBox="1">
            <a:spLocks/>
          </p:cNvSpPr>
          <p:nvPr/>
        </p:nvSpPr>
        <p:spPr>
          <a:xfrm>
            <a:off x="1544760" y="1035492"/>
            <a:ext cx="8027988" cy="2447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286136765"/>
              </p:ext>
            </p:extLst>
          </p:nvPr>
        </p:nvGraphicFramePr>
        <p:xfrm>
          <a:off x="1314900" y="1124744"/>
          <a:ext cx="76495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20728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trike="noStrike" spc="77" dirty="0" smtClean="0">
                <a:solidFill>
                  <a:srgbClr val="F7941D"/>
                </a:solidFill>
                <a:latin typeface="Calibri"/>
              </a:rPr>
              <a:t>PREVISÃO DE TRANSFERÊNCIAS PARA 2022 (EM R$)</a:t>
            </a:r>
            <a:endParaRPr lang="pt-BR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41878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Espaço Reservado para Número de Slide 1">
            <a:extLst>
              <a:ext uri="{FF2B5EF4-FFF2-40B4-BE49-F238E27FC236}">
                <a16:creationId xmlns="" xmlns:a16="http://schemas.microsoft.com/office/drawing/2014/main" id="{7B9A517B-D5B5-4984-BAE0-DA423781031D}"/>
              </a:ext>
            </a:extLst>
          </p:cNvPr>
          <p:cNvSpPr>
            <a:spLocks noGrp="1"/>
          </p:cNvSpPr>
          <p:nvPr/>
        </p:nvSpPr>
        <p:spPr bwMode="auto">
          <a:xfrm>
            <a:off x="6742113" y="600313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25406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34E190-3EA1-4119-9D96-746AB29DD4CB}" type="slidenum">
              <a:rPr lang="pt-BR" altLang="pt-BR" sz="1200">
                <a:solidFill>
                  <a:srgbClr val="25406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25406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="" xmlns:a16="http://schemas.microsoft.com/office/drawing/2014/main" id="{3E9A1CE4-3105-42FB-8979-1563941509D5}"/>
              </a:ext>
            </a:extLst>
          </p:cNvPr>
          <p:cNvSpPr txBox="1">
            <a:spLocks/>
          </p:cNvSpPr>
          <p:nvPr/>
        </p:nvSpPr>
        <p:spPr>
          <a:xfrm>
            <a:off x="306388" y="489744"/>
            <a:ext cx="8353425" cy="547211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13580" algn="l"/>
              </a:tabLst>
              <a:defRPr/>
            </a:pPr>
            <a:endParaRPr lang="pt-BR" sz="2400" dirty="0">
              <a:solidFill>
                <a:srgbClr val="0070C0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11" name="Título 5">
            <a:extLst>
              <a:ext uri="{FF2B5EF4-FFF2-40B4-BE49-F238E27FC236}">
                <a16:creationId xmlns="" xmlns:a16="http://schemas.microsoft.com/office/drawing/2014/main" id="{E97A7EC6-CBCB-4DAC-BBF0-A069F4397E47}"/>
              </a:ext>
            </a:extLst>
          </p:cNvPr>
          <p:cNvSpPr txBox="1">
            <a:spLocks/>
          </p:cNvSpPr>
          <p:nvPr/>
        </p:nvSpPr>
        <p:spPr>
          <a:xfrm>
            <a:off x="260410" y="861395"/>
            <a:ext cx="8226425" cy="754063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2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="" xmlns:a16="http://schemas.microsoft.com/office/drawing/2014/main" id="{FCC1F8DA-B60E-4AAA-8EF4-927DBA1B18B8}"/>
              </a:ext>
            </a:extLst>
          </p:cNvPr>
          <p:cNvSpPr txBox="1">
            <a:spLocks/>
          </p:cNvSpPr>
          <p:nvPr/>
        </p:nvSpPr>
        <p:spPr>
          <a:xfrm>
            <a:off x="1544760" y="1035492"/>
            <a:ext cx="8027988" cy="2447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419534283"/>
              </p:ext>
            </p:extLst>
          </p:nvPr>
        </p:nvGraphicFramePr>
        <p:xfrm>
          <a:off x="1314900" y="1124744"/>
          <a:ext cx="76495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944407973"/>
              </p:ext>
            </p:extLst>
          </p:nvPr>
        </p:nvGraphicFramePr>
        <p:xfrm>
          <a:off x="1191652" y="1124744"/>
          <a:ext cx="76495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44404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aixaDeTexto 3"/>
          <p:cNvSpPr txBox="1"/>
          <p:nvPr/>
        </p:nvSpPr>
        <p:spPr>
          <a:xfrm>
            <a:off x="1615708" y="2564904"/>
            <a:ext cx="67189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PROJETOS ESTRUTURANTES</a:t>
            </a:r>
          </a:p>
          <a:p>
            <a:pPr algn="ctr"/>
            <a:r>
              <a:rPr lang="pt-BR" sz="3000" b="1" dirty="0" smtClean="0"/>
              <a:t>PLANEJAMENTO POR EIXOS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6073146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SOCIAL: SAÚDE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4" name="Conector de seta reta 3"/>
          <p:cNvCxnSpPr/>
          <p:nvPr/>
        </p:nvCxnSpPr>
        <p:spPr>
          <a:xfrm flipV="1">
            <a:off x="4357822" y="1700808"/>
            <a:ext cx="691898" cy="64807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148888" y="174669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9,7%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48315" y="3861048"/>
            <a:ext cx="690102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Aparelhamento da Unidade Central;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Reforma UBS Flórida;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Adequação local para transporte ambulatorial;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Construção área coberta da Farmácia;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Contratação de médicos;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Contratação de RH para Atenção Básica;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Aquisição de equipamentos para UBS.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944369"/>
              </p:ext>
            </p:extLst>
          </p:nvPr>
        </p:nvGraphicFramePr>
        <p:xfrm>
          <a:off x="1544760" y="1145662"/>
          <a:ext cx="6860880" cy="257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48717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: EDUCAÇÃO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077072"/>
            <a:ext cx="690102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Ampliação de vagas na Escola Integral;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Ampliação da atenção aos alunos portadores de necessidades especiais;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Ampliação da Educação de Jovens e Adultos (EJA);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Expansão do uso de tecnologia nas escolas;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Construção, reforma e ampliação de unidades escolares.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043516"/>
              </p:ext>
            </p:extLst>
          </p:nvPr>
        </p:nvGraphicFramePr>
        <p:xfrm>
          <a:off x="1763688" y="1052736"/>
          <a:ext cx="679099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ector de seta reta 5"/>
          <p:cNvCxnSpPr/>
          <p:nvPr/>
        </p:nvCxnSpPr>
        <p:spPr>
          <a:xfrm flipV="1">
            <a:off x="4606203" y="1619270"/>
            <a:ext cx="737993" cy="72008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376986" y="17008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8,8%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394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9"/>
            <a:ext cx="70099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1586354" y="522132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b="1" spc="77" dirty="0">
                <a:solidFill>
                  <a:srgbClr val="F7941D"/>
                </a:solidFill>
                <a:latin typeface="Calibri"/>
              </a:rPr>
              <a:t>EIXO SOCIAL</a:t>
            </a:r>
            <a:r>
              <a:rPr lang="pt-BR" b="1" spc="77" dirty="0" smtClean="0">
                <a:solidFill>
                  <a:srgbClr val="F7941D"/>
                </a:solidFill>
                <a:latin typeface="Calibri"/>
              </a:rPr>
              <a:t>: ASSISTÊNCIA SOCIAL</a:t>
            </a:r>
            <a:endParaRPr lang="pt-BR" b="1" strike="noStrike" spc="77" dirty="0">
              <a:solidFill>
                <a:srgbClr val="F7941D"/>
              </a:solidFill>
              <a:latin typeface="Calibri"/>
            </a:endParaRPr>
          </a:p>
          <a:p>
            <a:pPr marL="12600">
              <a:lnSpc>
                <a:spcPts val="1701"/>
              </a:lnSpc>
              <a:spcBef>
                <a:spcPts val="99"/>
              </a:spcBef>
            </a:pPr>
            <a:endParaRPr lang="pt-BR" sz="15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aixaDeTexto 2"/>
          <p:cNvSpPr txBox="1"/>
          <p:nvPr/>
        </p:nvSpPr>
        <p:spPr>
          <a:xfrm>
            <a:off x="1314900" y="4111295"/>
            <a:ext cx="690102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/>
              <a:t>PRINCIPAIS AÇÕES: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Construção do Centro de Convivência do Idoso (Região Norte);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Implantação e manutenção do GESUAS;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Programa Família Segura;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Programa Bom Prato;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900" dirty="0" smtClean="0"/>
              <a:t>Requalifica Jacareí.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900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65929"/>
              </p:ext>
            </p:extLst>
          </p:nvPr>
        </p:nvGraphicFramePr>
        <p:xfrm>
          <a:off x="1441440" y="1124744"/>
          <a:ext cx="65869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de seta reta 3"/>
          <p:cNvCxnSpPr/>
          <p:nvPr/>
        </p:nvCxnSpPr>
        <p:spPr>
          <a:xfrm flipV="1">
            <a:off x="4211960" y="1772816"/>
            <a:ext cx="837760" cy="108012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945508" y="2002231"/>
            <a:ext cx="102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18,3%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07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1051</Words>
  <Application>Microsoft Office PowerPoint</Application>
  <PresentationFormat>Apresentação na tela (4:3)</PresentationFormat>
  <Paragraphs>274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Torres</dc:creator>
  <cp:lastModifiedBy>Gabriela Torres</cp:lastModifiedBy>
  <cp:revision>101</cp:revision>
  <dcterms:created xsi:type="dcterms:W3CDTF">2021-11-16T13:47:22Z</dcterms:created>
  <dcterms:modified xsi:type="dcterms:W3CDTF">2021-11-18T17:42:03Z</dcterms:modified>
</cp:coreProperties>
</file>