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3" r:id="rId7"/>
    <p:sldId id="264" r:id="rId8"/>
    <p:sldId id="260" r:id="rId9"/>
    <p:sldId id="261" r:id="rId10"/>
    <p:sldId id="262" r:id="rId11"/>
  </p:sldIdLst>
  <p:sldSz cx="13004800" cy="97536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5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mover o slide</a:t>
            </a: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notas</a:t>
            </a:r>
          </a:p>
        </p:txBody>
      </p:sp>
      <p:sp>
        <p:nvSpPr>
          <p:cNvPr id="1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&lt;cabeçalho&gt;</a:t>
            </a:r>
          </a:p>
        </p:txBody>
      </p:sp>
      <p:sp>
        <p:nvSpPr>
          <p:cNvPr id="169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</a:p>
        </p:txBody>
      </p:sp>
      <p:sp>
        <p:nvSpPr>
          <p:cNvPr id="171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B9536051-AAA2-4713-B1A9-C0D0CE01D846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‹nº›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Num" idx="5"/>
          </p:nvPr>
        </p:nvSpPr>
        <p:spPr>
          <a:xfrm>
            <a:off x="4278240" y="10156680"/>
            <a:ext cx="3278880" cy="5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indent="0" algn="r"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Microsoft YaHei"/>
              </a:defRPr>
            </a:lvl1pPr>
          </a:lstStyle>
          <a:p>
            <a:pPr indent="0" algn="r"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fld id="{11C90445-37DE-4400-A4BF-740C2C63A5CF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Microsoft YaHei"/>
              </a:rPr>
              <a:t>1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Num" idx="6"/>
          </p:nvPr>
        </p:nvSpPr>
        <p:spPr>
          <a:xfrm>
            <a:off x="4278240" y="10156680"/>
            <a:ext cx="3278880" cy="5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indent="0" algn="r"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Microsoft YaHei"/>
              </a:defRPr>
            </a:lvl1pPr>
          </a:lstStyle>
          <a:p>
            <a:pPr indent="0" algn="r"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fld id="{8C9762B4-34AD-49DA-9591-B193EC234E44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Microsoft YaHei"/>
              </a:rPr>
              <a:t>2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ln w="0">
            <a:noFill/>
          </a:ln>
        </p:spPr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Num" idx="7"/>
          </p:nvPr>
        </p:nvSpPr>
        <p:spPr>
          <a:xfrm>
            <a:off x="4278240" y="10156680"/>
            <a:ext cx="3278880" cy="5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indent="0" algn="r"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Microsoft YaHei"/>
              </a:defRPr>
            </a:lvl1pPr>
          </a:lstStyle>
          <a:p>
            <a:pPr indent="0" algn="r"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fld id="{1AF0A58D-4FC1-4B6C-B434-E2CEE741C2FF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Microsoft YaHei"/>
              </a:rPr>
              <a:t>3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ln w="0">
            <a:noFill/>
          </a:ln>
        </p:spPr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Num" idx="8"/>
          </p:nvPr>
        </p:nvSpPr>
        <p:spPr>
          <a:xfrm>
            <a:off x="4278240" y="10156680"/>
            <a:ext cx="3278880" cy="53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indent="0" algn="r"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Microsoft YaHei"/>
              </a:defRPr>
            </a:lvl1pPr>
          </a:lstStyle>
          <a:p>
            <a:pPr indent="0" algn="r"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fld id="{277696D3-2771-41A7-845E-6D7174F37595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Microsoft YaHei"/>
              </a:rPr>
              <a:t>4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Picture 5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Picture 6"/>
          <p:cNvPicPr/>
          <p:nvPr/>
        </p:nvPicPr>
        <p:blipFill>
          <a:blip r:embed="rId4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Text Box 7"/>
          <p:cNvSpPr/>
          <p:nvPr/>
        </p:nvSpPr>
        <p:spPr>
          <a:xfrm>
            <a:off x="635328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98400" y="1854360"/>
            <a:ext cx="11605320" cy="3299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beçalho da Seção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" name="Picture 5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Picture 6"/>
          <p:cNvPicPr/>
          <p:nvPr/>
        </p:nvPicPr>
        <p:blipFill>
          <a:blip r:embed="rId4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Text Box 7"/>
          <p:cNvSpPr/>
          <p:nvPr/>
        </p:nvSpPr>
        <p:spPr>
          <a:xfrm>
            <a:off x="635328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027080" y="6267600"/>
            <a:ext cx="11053080" cy="193608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4000" b="1" u="none" strike="noStrike" cap="all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4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027080" y="4133880"/>
            <a:ext cx="11053080" cy="213300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Picture 5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Picture 6"/>
          <p:cNvPicPr/>
          <p:nvPr/>
        </p:nvPicPr>
        <p:blipFill>
          <a:blip r:embed="rId4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Text Box 7"/>
          <p:cNvSpPr/>
          <p:nvPr/>
        </p:nvSpPr>
        <p:spPr>
          <a:xfrm>
            <a:off x="635328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98400" y="1854360"/>
            <a:ext cx="11605320" cy="3299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98400" y="8658360"/>
            <a:ext cx="5725440" cy="4579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576840" y="8658360"/>
            <a:ext cx="5726880" cy="4579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ção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Picture 5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Picture 6"/>
          <p:cNvPicPr/>
          <p:nvPr/>
        </p:nvPicPr>
        <p:blipFill>
          <a:blip r:embed="rId4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Text Box 7"/>
          <p:cNvSpPr/>
          <p:nvPr/>
        </p:nvSpPr>
        <p:spPr>
          <a:xfrm>
            <a:off x="635328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2160" cy="162504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5744520" cy="90900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50880" y="3092400"/>
            <a:ext cx="5744520" cy="561888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6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6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605640" y="2182680"/>
            <a:ext cx="5747760" cy="90900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605640" y="3092400"/>
            <a:ext cx="5747760" cy="561888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6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6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drão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98400" y="439560"/>
            <a:ext cx="11605320" cy="1013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drão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drão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4277520" cy="165204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84640" y="388800"/>
            <a:ext cx="7268400" cy="832248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2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50880" y="2041560"/>
            <a:ext cx="4277520" cy="667008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drão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49520" y="6827760"/>
            <a:ext cx="7801920" cy="80568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549520" y="871560"/>
            <a:ext cx="7801920" cy="5850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8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Clique para editar o formato de texto dos tópicos</a:t>
            </a: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88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2.º nível de tópicos</a:t>
            </a: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88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3.º nível de tópicos</a:t>
            </a: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88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4.º nível de tópicos</a:t>
            </a: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88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5.º nível de tópicos</a:t>
            </a: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88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6.º nível de tópicos</a:t>
            </a: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88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7.º nível de tópicos</a:t>
            </a: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2549520" y="7634160"/>
            <a:ext cx="7801920" cy="11437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dr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974880" y="3030480"/>
            <a:ext cx="11054520" cy="20901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drão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98400" y="439560"/>
            <a:ext cx="11605320" cy="1013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98400" y="2959200"/>
            <a:ext cx="11605320" cy="6093720"/>
          </a:xfrm>
          <a:prstGeom prst="rect">
            <a:avLst/>
          </a:prstGeom>
          <a:noFill/>
          <a:ln w="0">
            <a:noFill/>
          </a:ln>
        </p:spPr>
        <p:txBody>
          <a:bodyPr vert="eaVert" lIns="50760" tIns="50760" rIns="50760" bIns="50760" numCol="1" spcCol="0" anchor="t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adrão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404280" y="439560"/>
            <a:ext cx="2899800" cy="8613000"/>
          </a:xfrm>
          <a:prstGeom prst="rect">
            <a:avLst/>
          </a:prstGeom>
          <a:noFill/>
          <a:ln w="0">
            <a:noFill/>
          </a:ln>
        </p:spPr>
        <p:txBody>
          <a:bodyPr vert="eaVert"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98400" y="439560"/>
            <a:ext cx="8552880" cy="8613000"/>
          </a:xfrm>
          <a:prstGeom prst="rect">
            <a:avLst/>
          </a:prstGeom>
          <a:noFill/>
          <a:ln w="0">
            <a:noFill/>
          </a:ln>
        </p:spPr>
        <p:txBody>
          <a:bodyPr vert="eaVert" lIns="50760" tIns="50760" rIns="50760" bIns="50760" numCol="1" spcCol="0" anchor="t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Picture 5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Picture 6"/>
          <p:cNvPicPr/>
          <p:nvPr/>
        </p:nvPicPr>
        <p:blipFill>
          <a:blip r:embed="rId4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Text Box 7"/>
          <p:cNvSpPr/>
          <p:nvPr/>
        </p:nvSpPr>
        <p:spPr>
          <a:xfrm>
            <a:off x="635328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Text Box 5" hidden="1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pic>
        <p:nvPicPr>
          <p:cNvPr id="124" name="Imagem" descr="Imagem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Imagem" descr="Imagem"/>
          <p:cNvPicPr/>
          <p:nvPr/>
        </p:nvPicPr>
        <p:blipFill>
          <a:blip r:embed="rId4"/>
          <a:stretch/>
        </p:blipFill>
        <p:spPr>
          <a:xfrm>
            <a:off x="10231560" y="630360"/>
            <a:ext cx="2245680" cy="635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698400" y="8657640"/>
            <a:ext cx="11607120" cy="46044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563400">
              <a:lnSpc>
                <a:spcPct val="100000"/>
              </a:lnSpc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300" b="1" u="none" strike="noStrik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Clique para editar os estilos de texto Mestres</a:t>
            </a:r>
            <a:endParaRPr lang="pt-BR" sz="2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673200" indent="-291960" defTabSz="563400">
              <a:lnSpc>
                <a:spcPct val="100000"/>
              </a:lnSpc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300" b="1" u="none" strike="noStrik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2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054080" indent="-291960" defTabSz="563400">
              <a:lnSpc>
                <a:spcPct val="100000"/>
              </a:lnSpc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300" b="1" u="none" strike="noStrik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2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434960" indent="-291960" defTabSz="563400">
              <a:lnSpc>
                <a:spcPct val="100000"/>
              </a:lnSpc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300" b="1" u="none" strike="noStrik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2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816200" indent="-291960" defTabSz="563400">
              <a:lnSpc>
                <a:spcPct val="100000"/>
              </a:lnSpc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300" b="1" u="none" strike="noStrik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2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>
          <a:xfrm>
            <a:off x="698400" y="1854360"/>
            <a:ext cx="11608200" cy="330120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8200" b="0" u="none" strike="noStrike" spc="-164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8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98400" y="5105520"/>
            <a:ext cx="11607120" cy="145584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587160">
              <a:lnSpc>
                <a:spcPct val="100000"/>
              </a:lnSpc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800" b="1" u="none" strike="noStrike">
                <a:solidFill>
                  <a:schemeClr val="accent1"/>
                </a:solidFill>
                <a:effectLst/>
                <a:uFillTx/>
                <a:latin typeface="Helvetica Neue"/>
                <a:ea typeface="Helvetica Neue"/>
              </a:rPr>
              <a:t>Clique para editar os estilos de texto Mestres</a:t>
            </a:r>
            <a:endParaRPr lang="pt-BR" sz="3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sldNum" idx="1"/>
          </p:nvPr>
        </p:nvSpPr>
        <p:spPr>
          <a:xfrm>
            <a:off x="6353280" y="9220320"/>
            <a:ext cx="297720" cy="286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Microsoft YaHei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</a:tabLst>
            </a:pPr>
            <a:fld id="{055B971D-038E-444F-8394-A8CB80ACDF03}" type="slidenum"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Arial"/>
                <a:ea typeface="Microsoft YaHei"/>
              </a:rPr>
              <a:t>‹nº›</a:t>
            </a:fld>
            <a:endParaRPr lang="pt-BR" sz="1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drão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1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98400" y="439560"/>
            <a:ext cx="11605320" cy="1013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98400" y="2959200"/>
            <a:ext cx="11605320" cy="60937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drão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98400" y="439560"/>
            <a:ext cx="11605320" cy="1013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98400" y="2959200"/>
            <a:ext cx="11605320" cy="60937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adrão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6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98400" y="439560"/>
            <a:ext cx="11605320" cy="1013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98400" y="2959200"/>
            <a:ext cx="11605320" cy="60937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drão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98400" y="439560"/>
            <a:ext cx="11605320" cy="1013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98400" y="2959200"/>
            <a:ext cx="11605320" cy="60937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drão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8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9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027080" y="6267600"/>
            <a:ext cx="11053080" cy="193608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4000" b="1" u="none" strike="noStrike" cap="all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027080" y="4133880"/>
            <a:ext cx="11053080" cy="213300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drão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3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98400" y="439560"/>
            <a:ext cx="11605320" cy="1013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98400" y="2959200"/>
            <a:ext cx="5725440" cy="60937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576840" y="2959200"/>
            <a:ext cx="5726880" cy="60937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drão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9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" name="Text Box 5"/>
          <p:cNvSpPr/>
          <p:nvPr/>
        </p:nvSpPr>
        <p:spPr>
          <a:xfrm>
            <a:off x="635004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2160" cy="162504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5744520" cy="90900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50880" y="3092400"/>
            <a:ext cx="5744520" cy="561888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6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6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605640" y="2182680"/>
            <a:ext cx="5747760" cy="90900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605640" y="3092400"/>
            <a:ext cx="5747760" cy="561888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6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6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údo com Legenda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" name="Picture 5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" name="Picture 6"/>
          <p:cNvPicPr/>
          <p:nvPr/>
        </p:nvPicPr>
        <p:blipFill>
          <a:blip r:embed="rId4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Text Box 7"/>
          <p:cNvSpPr/>
          <p:nvPr/>
        </p:nvSpPr>
        <p:spPr>
          <a:xfrm>
            <a:off x="635328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4277520" cy="165204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84640" y="388800"/>
            <a:ext cx="7268400" cy="832248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2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8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50880" y="2041560"/>
            <a:ext cx="4277520" cy="667008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m com Legenda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" name="Picture 5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" name="Picture 6"/>
          <p:cNvPicPr/>
          <p:nvPr/>
        </p:nvPicPr>
        <p:blipFill>
          <a:blip r:embed="rId4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Text Box 7"/>
          <p:cNvSpPr/>
          <p:nvPr/>
        </p:nvSpPr>
        <p:spPr>
          <a:xfrm>
            <a:off x="635328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49520" y="6827760"/>
            <a:ext cx="7801920" cy="80568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1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549520" y="871560"/>
            <a:ext cx="7801920" cy="5850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8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Clique para editar o formato de texto dos tópicos</a:t>
            </a:r>
            <a:endParaRPr lang="pt-BR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88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2.º nível de tópicos</a:t>
            </a:r>
            <a:endParaRPr lang="pt-BR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88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3.º nível de tópicos</a:t>
            </a:r>
            <a:endParaRPr lang="pt-BR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88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4.º nível de tópicos</a:t>
            </a:r>
            <a:endParaRPr lang="pt-BR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88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5.º nível de tópicos</a:t>
            </a:r>
            <a:endParaRPr lang="pt-BR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88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6.º nível de tópicos</a:t>
            </a:r>
            <a:endParaRPr lang="pt-BR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88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7.º nível de tópicos</a:t>
            </a:r>
            <a:endParaRPr lang="pt-BR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549520" y="7634160"/>
            <a:ext cx="7801920" cy="11437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Picture 5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" name="Picture 6"/>
          <p:cNvPicPr/>
          <p:nvPr/>
        </p:nvPicPr>
        <p:blipFill>
          <a:blip r:embed="rId4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" name="Text Box 7"/>
          <p:cNvSpPr/>
          <p:nvPr/>
        </p:nvSpPr>
        <p:spPr>
          <a:xfrm>
            <a:off x="635328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74880" y="3030480"/>
            <a:ext cx="11054520" cy="20901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" name="Picture 5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Picture 6"/>
          <p:cNvPicPr/>
          <p:nvPr/>
        </p:nvPicPr>
        <p:blipFill>
          <a:blip r:embed="rId4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Text Box 7"/>
          <p:cNvSpPr/>
          <p:nvPr/>
        </p:nvSpPr>
        <p:spPr>
          <a:xfrm>
            <a:off x="635328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98400" y="1854360"/>
            <a:ext cx="11605320" cy="3299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98400" y="8658360"/>
            <a:ext cx="11605320" cy="457920"/>
          </a:xfrm>
          <a:prstGeom prst="rect">
            <a:avLst/>
          </a:prstGeom>
          <a:noFill/>
          <a:ln w="0">
            <a:noFill/>
          </a:ln>
        </p:spPr>
        <p:txBody>
          <a:bodyPr vert="eaVert" lIns="50760" tIns="50760" rIns="50760" bIns="50760" numCol="1" spcCol="0" anchor="b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" name="Picture 5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" name="Picture 6"/>
          <p:cNvPicPr/>
          <p:nvPr/>
        </p:nvPicPr>
        <p:blipFill>
          <a:blip r:embed="rId4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Text Box 7"/>
          <p:cNvSpPr/>
          <p:nvPr/>
        </p:nvSpPr>
        <p:spPr>
          <a:xfrm>
            <a:off x="635328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404280" y="1854360"/>
            <a:ext cx="2899800" cy="7261920"/>
          </a:xfrm>
          <a:prstGeom prst="rect">
            <a:avLst/>
          </a:prstGeom>
          <a:noFill/>
          <a:ln w="0">
            <a:noFill/>
          </a:ln>
        </p:spPr>
        <p:txBody>
          <a:bodyPr vert="eaVert"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98400" y="1854360"/>
            <a:ext cx="8552880" cy="7261920"/>
          </a:xfrm>
          <a:prstGeom prst="rect">
            <a:avLst/>
          </a:prstGeom>
          <a:noFill/>
          <a:ln w="0">
            <a:noFill/>
          </a:ln>
        </p:spPr>
        <p:txBody>
          <a:bodyPr vert="eaVert" lIns="50760" tIns="50760" rIns="50760" bIns="50760" numCol="1" spcCol="0" anchor="b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Personalizado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" name="Picture 5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Picture 6"/>
          <p:cNvPicPr/>
          <p:nvPr/>
        </p:nvPicPr>
        <p:blipFill>
          <a:blip r:embed="rId4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Text Box 7"/>
          <p:cNvSpPr/>
          <p:nvPr/>
        </p:nvSpPr>
        <p:spPr>
          <a:xfrm>
            <a:off x="635328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98400" y="1854360"/>
            <a:ext cx="11605320" cy="3299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240" cy="565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88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Clique para editar o formato de texto dos tópicos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88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2.º nível de tópicos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88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0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3.º nível de tópicos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88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4.º nível de tópicos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88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5.º nível de tópicos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88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6.º nível de tópicos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88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Helvetica Neue"/>
              </a:rPr>
              <a:t>7.º nível de tópicos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"/>
          <p:cNvPicPr/>
          <p:nvPr/>
        </p:nvPicPr>
        <p:blipFill>
          <a:blip r:embed="rId2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Picture 2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Picture 5"/>
          <p:cNvPicPr/>
          <p:nvPr/>
        </p:nvPicPr>
        <p:blipFill>
          <a:blip r:embed="rId3"/>
          <a:stretch/>
        </p:blipFill>
        <p:spPr>
          <a:xfrm>
            <a:off x="0" y="9225000"/>
            <a:ext cx="13003920" cy="53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Picture 6"/>
          <p:cNvPicPr/>
          <p:nvPr/>
        </p:nvPicPr>
        <p:blipFill>
          <a:blip r:embed="rId4"/>
          <a:stretch/>
        </p:blipFill>
        <p:spPr>
          <a:xfrm>
            <a:off x="10231560" y="630360"/>
            <a:ext cx="2245680" cy="63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Text Box 7"/>
          <p:cNvSpPr/>
          <p:nvPr/>
        </p:nvSpPr>
        <p:spPr>
          <a:xfrm>
            <a:off x="6353280" y="9220320"/>
            <a:ext cx="2962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endParaRPr lang="pt-BR" sz="1800" b="0" u="none" strike="noStrik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98400" y="1854360"/>
            <a:ext cx="11605320" cy="3299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título mestre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98400" y="8658360"/>
            <a:ext cx="11605320" cy="4579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marL="343080" indent="-343080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Clique para editar o texto mestre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743040" indent="-285840" defTabSz="449280">
              <a:lnSpc>
                <a:spcPct val="88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Segundo nível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143000" indent="-228600" defTabSz="449280">
              <a:lnSpc>
                <a:spcPct val="88000"/>
              </a:lnSpc>
              <a:spcBef>
                <a:spcPts val="862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Terceiro nível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600200" indent="-228600" defTabSz="449280">
              <a:lnSpc>
                <a:spcPct val="88000"/>
              </a:lnSpc>
              <a:spcBef>
                <a:spcPts val="575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Quarto nível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057400" indent="-228600" defTabSz="449280">
              <a:lnSpc>
                <a:spcPct val="88000"/>
              </a:lnSpc>
              <a:spcBef>
                <a:spcPts val="28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</a:rPr>
              <a:t>Quinto nível</a:t>
            </a:r>
            <a:endParaRPr lang="pt-BR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698400" y="7183440"/>
            <a:ext cx="11851560" cy="15771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marL="343080" indent="-343080" algn="ctr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tabLst>
                <a:tab pos="0" algn="l"/>
              </a:tabLst>
            </a:pPr>
            <a:r>
              <a:rPr lang="pt-BR" sz="3000" b="1" u="none" strike="noStrike">
                <a:solidFill>
                  <a:srgbClr val="FFFF00"/>
                </a:solidFill>
                <a:effectLst/>
                <a:uFillTx/>
                <a:latin typeface="Helvetica Neue"/>
                <a:ea typeface="Helvetica Neue"/>
              </a:rPr>
              <a:t>Diretora de Meio Ambiente: Sandra Raquel Veríssimo 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 algn="ctr" defTabSz="449280">
              <a:lnSpc>
                <a:spcPct val="88000"/>
              </a:lnSpc>
              <a:spcBef>
                <a:spcPts val="1426"/>
              </a:spcBef>
              <a:spcAft>
                <a:spcPts val="14"/>
              </a:spcAft>
              <a:tabLst>
                <a:tab pos="0" algn="l"/>
              </a:tabLst>
            </a:pPr>
            <a:r>
              <a:rPr lang="pt-BR" sz="3000" b="1" u="none" strike="noStrike">
                <a:solidFill>
                  <a:srgbClr val="FFFF00"/>
                </a:solidFill>
                <a:effectLst/>
                <a:uFillTx/>
                <a:latin typeface="Helvetica Neue"/>
                <a:ea typeface="Helvetica Neue"/>
              </a:rPr>
              <a:t>SECRETARIA DE MEIO AMBIENTE E PLANEJAMENTO URBANO</a:t>
            </a:r>
            <a:endParaRPr lang="pt-BR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title"/>
          </p:nvPr>
        </p:nvSpPr>
        <p:spPr>
          <a:xfrm>
            <a:off x="453959" y="1708200"/>
            <a:ext cx="12249669" cy="503964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ctr">
            <a:noAutofit/>
          </a:bodyPr>
          <a:lstStyle/>
          <a:p>
            <a:pPr indent="0" algn="ctr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br>
              <a:rPr sz="9600" dirty="0"/>
            </a:br>
            <a:r>
              <a:rPr lang="mul" sz="8800" b="1" u="none" strike="noStrike" dirty="0">
                <a:solidFill>
                  <a:srgbClr val="F39200"/>
                </a:solidFill>
                <a:effectLst/>
                <a:uFillTx/>
                <a:latin typeface="Calibri"/>
                <a:ea typeface="DejaVu Sans"/>
              </a:rPr>
              <a:t>Descarte de </a:t>
            </a:r>
            <a:r>
              <a:rPr lang="pt-BR" sz="8800" b="1" u="none" strike="noStrike" dirty="0">
                <a:solidFill>
                  <a:srgbClr val="F39200"/>
                </a:solidFill>
                <a:effectLst/>
                <a:uFillTx/>
                <a:latin typeface="Calibri"/>
                <a:ea typeface="DejaVu Sans"/>
              </a:rPr>
              <a:t>R</a:t>
            </a:r>
            <a:r>
              <a:rPr lang="mul" sz="8800" b="1" u="none" strike="noStrike" dirty="0">
                <a:solidFill>
                  <a:srgbClr val="F39200"/>
                </a:solidFill>
                <a:effectLst/>
                <a:uFillTx/>
                <a:latin typeface="Calibri"/>
                <a:ea typeface="DejaVu Sans"/>
              </a:rPr>
              <a:t>esíduos de </a:t>
            </a:r>
            <a:r>
              <a:rPr lang="pt-BR" sz="8800" b="1" u="none" strike="noStrike" dirty="0">
                <a:solidFill>
                  <a:srgbClr val="F39200"/>
                </a:solidFill>
                <a:effectLst/>
                <a:uFillTx/>
                <a:latin typeface="Calibri"/>
                <a:ea typeface="DejaVu Sans"/>
              </a:rPr>
              <a:t>C</a:t>
            </a:r>
            <a:r>
              <a:rPr lang="mul" sz="8800" b="1" u="none" strike="noStrike" dirty="0">
                <a:solidFill>
                  <a:srgbClr val="F39200"/>
                </a:solidFill>
                <a:effectLst/>
                <a:uFillTx/>
                <a:latin typeface="Calibri"/>
                <a:ea typeface="DejaVu Sans"/>
              </a:rPr>
              <a:t>onstrução</a:t>
            </a:r>
            <a:r>
              <a:rPr lang="pt-BR" sz="8800" b="1" u="none" strike="noStrike" dirty="0">
                <a:solidFill>
                  <a:srgbClr val="F39200"/>
                </a:solidFill>
                <a:effectLst/>
                <a:uFillTx/>
                <a:latin typeface="Calibri"/>
                <a:ea typeface="DejaVu Sans"/>
              </a:rPr>
              <a:t> Civil - RSCC</a:t>
            </a:r>
            <a:br>
              <a:rPr sz="5400" dirty="0"/>
            </a:br>
            <a:br>
              <a:rPr sz="5400" dirty="0"/>
            </a:br>
            <a:r>
              <a:rPr lang="pt-BR" sz="5400" b="1" u="none" strike="noStrike" dirty="0">
                <a:solidFill>
                  <a:schemeClr val="lt1"/>
                </a:solidFill>
                <a:effectLst/>
                <a:uFillTx/>
                <a:latin typeface="Helvetica Neue"/>
                <a:ea typeface="Helvetica Neue"/>
              </a:rPr>
              <a:t>Diretoria de Meio Ambiente - DMA </a:t>
            </a:r>
            <a:r>
              <a:rPr lang="pt-BR" sz="5400" b="0" u="none" strike="noStrike" dirty="0">
                <a:solidFill>
                  <a:schemeClr val="lt1"/>
                </a:solidFill>
                <a:effectLst/>
                <a:uFillTx/>
                <a:latin typeface="Helvetica Neue"/>
                <a:ea typeface="Helvetica Neue"/>
              </a:rPr>
              <a:t> </a:t>
            </a:r>
            <a:br>
              <a:rPr sz="5400" dirty="0"/>
            </a:br>
            <a:endParaRPr lang="pt-BR" sz="54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7" descr="O licenciamento ambiental e seu objetivo legal"/>
          <p:cNvPicPr/>
          <p:nvPr/>
        </p:nvPicPr>
        <p:blipFill>
          <a:blip r:embed="rId3"/>
          <a:srcRect l="44725" r="3948"/>
          <a:stretch/>
        </p:blipFill>
        <p:spPr>
          <a:xfrm>
            <a:off x="0" y="-257503"/>
            <a:ext cx="2807640" cy="307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2826440" y="673846"/>
            <a:ext cx="7351920" cy="1683154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algn="ctr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mul" sz="4000" b="1" u="none" strike="noStrike" dirty="0">
                <a:solidFill>
                  <a:srgbClr val="F39200"/>
                </a:solidFill>
                <a:effectLst/>
                <a:uFillTx/>
                <a:latin typeface="Arial"/>
                <a:ea typeface="DejaVu Sans"/>
              </a:rPr>
              <a:t>O quê são</a:t>
            </a:r>
            <a:r>
              <a:rPr lang="pt-BR" sz="4000" b="1" u="none" strike="noStrike" dirty="0">
                <a:solidFill>
                  <a:srgbClr val="F39200"/>
                </a:solidFill>
                <a:effectLst/>
                <a:uFillTx/>
                <a:latin typeface="Arial"/>
                <a:ea typeface="DejaVu Sans"/>
              </a:rPr>
              <a:t> R</a:t>
            </a:r>
            <a:r>
              <a:rPr lang="mul" sz="4000" b="1" u="none" strike="noStrike" dirty="0">
                <a:solidFill>
                  <a:srgbClr val="F39200"/>
                </a:solidFill>
                <a:effectLst/>
                <a:uFillTx/>
                <a:latin typeface="Arial"/>
                <a:ea typeface="DejaVu Sans"/>
              </a:rPr>
              <a:t>esíduos </a:t>
            </a:r>
            <a:r>
              <a:rPr lang="pt-BR" sz="4000" b="1" dirty="0">
                <a:solidFill>
                  <a:srgbClr val="F39200"/>
                </a:solidFill>
                <a:latin typeface="Arial"/>
                <a:ea typeface="DejaVu Sans"/>
              </a:rPr>
              <a:t>S</a:t>
            </a:r>
            <a:r>
              <a:rPr lang="mul" sz="4000" b="1" u="none" strike="noStrike" dirty="0">
                <a:solidFill>
                  <a:srgbClr val="F39200"/>
                </a:solidFill>
                <a:effectLst/>
                <a:uFillTx/>
                <a:latin typeface="Arial"/>
                <a:ea typeface="DejaVu Sans"/>
              </a:rPr>
              <a:t>ólidos</a:t>
            </a:r>
            <a:r>
              <a:rPr lang="pt-BR" sz="4000" b="1" u="none" strike="noStrike" dirty="0">
                <a:solidFill>
                  <a:srgbClr val="F39200"/>
                </a:solidFill>
                <a:effectLst/>
                <a:uFillTx/>
                <a:latin typeface="Arial"/>
                <a:ea typeface="DejaVu Sans"/>
              </a:rPr>
              <a:t> de </a:t>
            </a:r>
            <a:r>
              <a:rPr lang="pt-BR" sz="4000" b="1" dirty="0">
                <a:solidFill>
                  <a:srgbClr val="F39200"/>
                </a:solidFill>
                <a:latin typeface="Arial"/>
                <a:ea typeface="DejaVu Sans"/>
              </a:rPr>
              <a:t>C</a:t>
            </a:r>
            <a:r>
              <a:rPr lang="pt-BR" sz="4000" b="1" u="none" strike="noStrike" dirty="0">
                <a:solidFill>
                  <a:srgbClr val="F39200"/>
                </a:solidFill>
                <a:effectLst/>
                <a:uFillTx/>
                <a:latin typeface="Arial"/>
                <a:ea typeface="DejaVu Sans"/>
              </a:rPr>
              <a:t>onstrução </a:t>
            </a:r>
            <a:r>
              <a:rPr lang="pt-BR" sz="4000" b="1" dirty="0">
                <a:solidFill>
                  <a:srgbClr val="F39200"/>
                </a:solidFill>
                <a:latin typeface="Arial"/>
                <a:ea typeface="DejaVu Sans"/>
              </a:rPr>
              <a:t>C</a:t>
            </a:r>
            <a:r>
              <a:rPr lang="pt-BR" sz="4000" b="1" u="none" strike="noStrike" dirty="0">
                <a:solidFill>
                  <a:srgbClr val="F39200"/>
                </a:solidFill>
                <a:effectLst/>
                <a:uFillTx/>
                <a:latin typeface="Arial"/>
                <a:ea typeface="DejaVu Sans"/>
              </a:rPr>
              <a:t>ivil</a:t>
            </a:r>
            <a:r>
              <a:rPr lang="mul" sz="4000" b="1" u="none" strike="noStrike" dirty="0">
                <a:solidFill>
                  <a:srgbClr val="F39200"/>
                </a:solidFill>
                <a:effectLst/>
                <a:uFillTx/>
                <a:latin typeface="Arial"/>
                <a:ea typeface="DejaVu Sans"/>
              </a:rPr>
              <a:t>? </a:t>
            </a:r>
            <a:endParaRPr lang="pt-BR" sz="4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2615660" y="2073236"/>
            <a:ext cx="9892026" cy="886397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/>
              <a:t>Também conhecido popularmente como "entulho“;</a:t>
            </a:r>
          </a:p>
          <a:p>
            <a:pPr algn="just"/>
            <a:endParaRPr lang="pt-BR" sz="32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4C8979F-FDB1-B775-09A5-FA4FCA21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660587"/>
              </p:ext>
            </p:extLst>
          </p:nvPr>
        </p:nvGraphicFramePr>
        <p:xfrm>
          <a:off x="898070" y="2959633"/>
          <a:ext cx="11609616" cy="622277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902404">
                  <a:extLst>
                    <a:ext uri="{9D8B030D-6E8A-4147-A177-3AD203B41FA5}">
                      <a16:colId xmlns:a16="http://schemas.microsoft.com/office/drawing/2014/main" val="1374756957"/>
                    </a:ext>
                  </a:extLst>
                </a:gridCol>
                <a:gridCol w="2902404">
                  <a:extLst>
                    <a:ext uri="{9D8B030D-6E8A-4147-A177-3AD203B41FA5}">
                      <a16:colId xmlns:a16="http://schemas.microsoft.com/office/drawing/2014/main" val="3103692168"/>
                    </a:ext>
                  </a:extLst>
                </a:gridCol>
                <a:gridCol w="2902404">
                  <a:extLst>
                    <a:ext uri="{9D8B030D-6E8A-4147-A177-3AD203B41FA5}">
                      <a16:colId xmlns:a16="http://schemas.microsoft.com/office/drawing/2014/main" val="926638380"/>
                    </a:ext>
                  </a:extLst>
                </a:gridCol>
                <a:gridCol w="2902404">
                  <a:extLst>
                    <a:ext uri="{9D8B030D-6E8A-4147-A177-3AD203B41FA5}">
                      <a16:colId xmlns:a16="http://schemas.microsoft.com/office/drawing/2014/main" val="1795528289"/>
                    </a:ext>
                  </a:extLst>
                </a:gridCol>
              </a:tblGrid>
              <a:tr h="663348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pt-BR" sz="2000" b="1" dirty="0">
                          <a:solidFill>
                            <a:srgbClr val="1B1C1D"/>
                          </a:solidFill>
                          <a:effectLst/>
                        </a:rPr>
                        <a:t>Classe</a:t>
                      </a:r>
                      <a:endParaRPr lang="pt-BR" sz="20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pt-BR" sz="2000" b="1" kern="1200" dirty="0">
                          <a:solidFill>
                            <a:srgbClr val="1B1C1D"/>
                          </a:solidFill>
                          <a:effectLst/>
                        </a:rPr>
                        <a:t>Característica Principal</a:t>
                      </a:r>
                      <a:endParaRPr lang="pt-BR" sz="2000" b="1" kern="1200" dirty="0">
                        <a:solidFill>
                          <a:srgbClr val="1B1C1D"/>
                        </a:solidFill>
                        <a:effectLst/>
                        <a:latin typeface="Google Sans Text"/>
                        <a:ea typeface="+mn-ea"/>
                        <a:cs typeface="+mn-cs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pt-BR" sz="2000" b="1" kern="1200" dirty="0">
                          <a:solidFill>
                            <a:srgbClr val="1B1C1D"/>
                          </a:solidFill>
                          <a:effectLst/>
                        </a:rPr>
                        <a:t>Exemplos de Materiais</a:t>
                      </a:r>
                      <a:endParaRPr lang="pt-BR" sz="2000" b="1" kern="1200" dirty="0">
                        <a:solidFill>
                          <a:srgbClr val="1B1C1D"/>
                        </a:solidFill>
                        <a:effectLst/>
                        <a:latin typeface="Google Sans Text"/>
                        <a:ea typeface="+mn-ea"/>
                        <a:cs typeface="+mn-cs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pt-BR" sz="2000" b="1" kern="1200" dirty="0">
                          <a:solidFill>
                            <a:srgbClr val="1B1C1D"/>
                          </a:solidFill>
                          <a:effectLst/>
                        </a:rPr>
                        <a:t>Destinação Recomendada</a:t>
                      </a:r>
                      <a:endParaRPr lang="pt-BR" sz="2000" b="1" kern="1200" dirty="0">
                        <a:solidFill>
                          <a:srgbClr val="1B1C1D"/>
                        </a:solidFill>
                        <a:effectLst/>
                        <a:latin typeface="Google Sans Text"/>
                        <a:ea typeface="+mn-ea"/>
                        <a:cs typeface="+mn-cs"/>
                      </a:endParaRPr>
                    </a:p>
                  </a:txBody>
                  <a:tcPr marL="69166" marR="69166" marT="46111" marB="46111" anchor="ctr"/>
                </a:tc>
                <a:extLst>
                  <a:ext uri="{0D108BD9-81ED-4DB2-BD59-A6C34878D82A}">
                    <a16:rowId xmlns:a16="http://schemas.microsoft.com/office/drawing/2014/main" val="2820419449"/>
                  </a:ext>
                </a:extLst>
              </a:tr>
              <a:tr h="1517206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pt-BR" sz="3200" b="1" dirty="0">
                          <a:solidFill>
                            <a:srgbClr val="1B1C1D"/>
                          </a:solidFill>
                          <a:effectLst/>
                        </a:rPr>
                        <a:t>A</a:t>
                      </a:r>
                      <a:endParaRPr lang="pt-BR" sz="32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sz="1600" b="1" dirty="0">
                          <a:solidFill>
                            <a:srgbClr val="1B1C1D"/>
                          </a:solidFill>
                          <a:effectLst/>
                        </a:rPr>
                        <a:t>Reutilizáveis/Recicláveis</a:t>
                      </a:r>
                      <a:r>
                        <a:rPr lang="pt-BR" sz="1600" dirty="0">
                          <a:solidFill>
                            <a:srgbClr val="1B1C1D"/>
                          </a:solidFill>
                          <a:effectLst/>
                        </a:rPr>
                        <a:t> como agregados.</a:t>
                      </a:r>
                      <a:endParaRPr lang="pt-BR" sz="16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sz="1600">
                          <a:solidFill>
                            <a:srgbClr val="1B1C1D"/>
                          </a:solidFill>
                          <a:effectLst/>
                        </a:rPr>
                        <a:t>Tijolos, blocos cerâmicos, concreto, argamassa, telhas, solos de terraplanagem.</a:t>
                      </a:r>
                      <a:endParaRPr lang="pt-BR" sz="160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sz="1600">
                          <a:solidFill>
                            <a:srgbClr val="1B1C1D"/>
                          </a:solidFill>
                          <a:effectLst/>
                        </a:rPr>
                        <a:t>Devem ser </a:t>
                      </a:r>
                      <a:r>
                        <a:rPr lang="pt-BR" sz="1600" b="1">
                          <a:solidFill>
                            <a:srgbClr val="1B1C1D"/>
                          </a:solidFill>
                          <a:effectLst/>
                        </a:rPr>
                        <a:t>reutilizados</a:t>
                      </a:r>
                      <a:r>
                        <a:rPr lang="pt-BR" sz="1600">
                          <a:solidFill>
                            <a:srgbClr val="1B1C1D"/>
                          </a:solidFill>
                          <a:effectLst/>
                        </a:rPr>
                        <a:t> ou </a:t>
                      </a:r>
                      <a:r>
                        <a:rPr lang="pt-BR" sz="1600" b="1">
                          <a:solidFill>
                            <a:srgbClr val="1B1C1D"/>
                          </a:solidFill>
                          <a:effectLst/>
                        </a:rPr>
                        <a:t>reciclados</a:t>
                      </a:r>
                      <a:r>
                        <a:rPr lang="pt-BR" sz="1600">
                          <a:solidFill>
                            <a:srgbClr val="1B1C1D"/>
                          </a:solidFill>
                          <a:effectLst/>
                        </a:rPr>
                        <a:t> na forma de agregados (brita, areia, etc.) ou aterrados em locais próprios para futura utilização.</a:t>
                      </a:r>
                      <a:endParaRPr lang="pt-BR" sz="160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extLst>
                  <a:ext uri="{0D108BD9-81ED-4DB2-BD59-A6C34878D82A}">
                    <a16:rowId xmlns:a16="http://schemas.microsoft.com/office/drawing/2014/main" val="1842615520"/>
                  </a:ext>
                </a:extLst>
              </a:tr>
              <a:tr h="1380902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pt-BR" sz="3200" b="1" dirty="0">
                          <a:solidFill>
                            <a:srgbClr val="1B1C1D"/>
                          </a:solidFill>
                          <a:effectLst/>
                        </a:rPr>
                        <a:t>B</a:t>
                      </a:r>
                      <a:endParaRPr lang="pt-BR" sz="32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sz="1600" b="1">
                          <a:solidFill>
                            <a:srgbClr val="1B1C1D"/>
                          </a:solidFill>
                          <a:effectLst/>
                        </a:rPr>
                        <a:t>Recicláveis</a:t>
                      </a:r>
                      <a:r>
                        <a:rPr lang="pt-BR" sz="1600">
                          <a:solidFill>
                            <a:srgbClr val="1B1C1D"/>
                          </a:solidFill>
                          <a:effectLst/>
                        </a:rPr>
                        <a:t> para outras destinações.</a:t>
                      </a:r>
                      <a:endParaRPr lang="pt-BR" sz="160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sz="1600" dirty="0">
                          <a:solidFill>
                            <a:srgbClr val="1B1C1D"/>
                          </a:solidFill>
                          <a:effectLst/>
                        </a:rPr>
                        <a:t>Plásticos, papel, papelão, metais, vidros, madeiras, embalagens vazias de tintas imobiliárias (não contaminadas) e gesso.</a:t>
                      </a:r>
                      <a:endParaRPr lang="pt-BR" sz="16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sz="1600" dirty="0">
                          <a:solidFill>
                            <a:srgbClr val="1B1C1D"/>
                          </a:solidFill>
                          <a:effectLst/>
                        </a:rPr>
                        <a:t>Devem ser </a:t>
                      </a:r>
                      <a:r>
                        <a:rPr lang="pt-BR" sz="1600" b="1" dirty="0">
                          <a:solidFill>
                            <a:srgbClr val="1B1C1D"/>
                          </a:solidFill>
                          <a:effectLst/>
                        </a:rPr>
                        <a:t>reutilizados</a:t>
                      </a:r>
                      <a:r>
                        <a:rPr lang="pt-BR" sz="1600" dirty="0">
                          <a:solidFill>
                            <a:srgbClr val="1B1C1D"/>
                          </a:solidFill>
                          <a:effectLst/>
                        </a:rPr>
                        <a:t> e </a:t>
                      </a:r>
                      <a:r>
                        <a:rPr lang="pt-BR" sz="1600" b="1" dirty="0">
                          <a:solidFill>
                            <a:srgbClr val="1B1C1D"/>
                          </a:solidFill>
                          <a:effectLst/>
                        </a:rPr>
                        <a:t>reciclados</a:t>
                      </a:r>
                      <a:r>
                        <a:rPr lang="pt-BR" sz="1600" dirty="0">
                          <a:solidFill>
                            <a:srgbClr val="1B1C1D"/>
                          </a:solidFill>
                          <a:effectLst/>
                        </a:rPr>
                        <a:t> ou encaminhados para áreas de armazenamento temporário visando o reaproveitamento.</a:t>
                      </a:r>
                      <a:endParaRPr lang="pt-BR" sz="16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extLst>
                  <a:ext uri="{0D108BD9-81ED-4DB2-BD59-A6C34878D82A}">
                    <a16:rowId xmlns:a16="http://schemas.microsoft.com/office/drawing/2014/main" val="3323897907"/>
                  </a:ext>
                </a:extLst>
              </a:tr>
              <a:tr h="1279333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pt-BR" sz="3200" b="1" dirty="0">
                          <a:solidFill>
                            <a:srgbClr val="1B1C1D"/>
                          </a:solidFill>
                          <a:effectLst/>
                        </a:rPr>
                        <a:t>C</a:t>
                      </a:r>
                      <a:endParaRPr lang="pt-BR" sz="32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sz="1600" b="1" dirty="0">
                          <a:solidFill>
                            <a:srgbClr val="1B1C1D"/>
                          </a:solidFill>
                          <a:effectLst/>
                        </a:rPr>
                        <a:t>Sem Viabilidade</a:t>
                      </a:r>
                      <a:r>
                        <a:rPr lang="pt-BR" sz="1600" dirty="0">
                          <a:solidFill>
                            <a:srgbClr val="1B1C1D"/>
                          </a:solidFill>
                          <a:effectLst/>
                        </a:rPr>
                        <a:t> técnica ou econômica de reciclagem/recuperação.</a:t>
                      </a:r>
                      <a:endParaRPr lang="pt-BR" sz="16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sz="1600">
                          <a:solidFill>
                            <a:srgbClr val="1B1C1D"/>
                          </a:solidFill>
                          <a:effectLst/>
                        </a:rPr>
                        <a:t>Lixas, panos, estopas e pincéis </a:t>
                      </a:r>
                      <a:r>
                        <a:rPr lang="pt-BR" sz="1600" b="1">
                          <a:solidFill>
                            <a:srgbClr val="1B1C1D"/>
                          </a:solidFill>
                          <a:effectLst/>
                        </a:rPr>
                        <a:t>sem contaminação</a:t>
                      </a:r>
                      <a:r>
                        <a:rPr lang="pt-BR" sz="1600">
                          <a:solidFill>
                            <a:srgbClr val="1B1C1D"/>
                          </a:solidFill>
                          <a:effectLst/>
                        </a:rPr>
                        <a:t> por substâncias perigosas.</a:t>
                      </a:r>
                      <a:endParaRPr lang="pt-BR" sz="160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sz="1600">
                          <a:solidFill>
                            <a:srgbClr val="1B1C1D"/>
                          </a:solidFill>
                          <a:effectLst/>
                        </a:rPr>
                        <a:t>Devem ser armazenados e transportados de forma a possibilitar a pesquisa e o desenvolvimento de </a:t>
                      </a:r>
                      <a:r>
                        <a:rPr lang="pt-BR" sz="1600" b="1">
                          <a:solidFill>
                            <a:srgbClr val="1B1C1D"/>
                          </a:solidFill>
                          <a:effectLst/>
                        </a:rPr>
                        <a:t>novas tecnologias</a:t>
                      </a:r>
                      <a:r>
                        <a:rPr lang="pt-BR" sz="1600">
                          <a:solidFill>
                            <a:srgbClr val="1B1C1D"/>
                          </a:solidFill>
                          <a:effectLst/>
                        </a:rPr>
                        <a:t> de reciclagem.</a:t>
                      </a:r>
                      <a:endParaRPr lang="pt-BR" sz="160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extLst>
                  <a:ext uri="{0D108BD9-81ED-4DB2-BD59-A6C34878D82A}">
                    <a16:rowId xmlns:a16="http://schemas.microsoft.com/office/drawing/2014/main" val="4149572957"/>
                  </a:ext>
                </a:extLst>
              </a:tr>
              <a:tr h="1279333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pt-BR" sz="3200" b="1" dirty="0">
                          <a:solidFill>
                            <a:srgbClr val="1B1C1D"/>
                          </a:solidFill>
                          <a:effectLst/>
                        </a:rPr>
                        <a:t>D</a:t>
                      </a:r>
                      <a:endParaRPr lang="pt-BR" sz="32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sz="1600" b="1">
                          <a:solidFill>
                            <a:srgbClr val="1B1C1D"/>
                          </a:solidFill>
                          <a:effectLst/>
                        </a:rPr>
                        <a:t>Perigosos</a:t>
                      </a:r>
                      <a:r>
                        <a:rPr lang="pt-BR" sz="1600">
                          <a:solidFill>
                            <a:srgbClr val="1B1C1D"/>
                          </a:solidFill>
                          <a:effectLst/>
                        </a:rPr>
                        <a:t> (nocivos à saúde e ao meio ambiente).</a:t>
                      </a:r>
                      <a:endParaRPr lang="pt-BR" sz="160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sz="1600">
                          <a:solidFill>
                            <a:srgbClr val="1B1C1D"/>
                          </a:solidFill>
                          <a:effectLst/>
                        </a:rPr>
                        <a:t>Tintas, solventes, óleos, produtos contaminados, telhas e outros materiais contendo amianto.</a:t>
                      </a:r>
                      <a:endParaRPr lang="pt-BR" sz="160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sz="1600" dirty="0">
                          <a:solidFill>
                            <a:srgbClr val="1B1C1D"/>
                          </a:solidFill>
                          <a:effectLst/>
                        </a:rPr>
                        <a:t>Devem ser </a:t>
                      </a:r>
                      <a:r>
                        <a:rPr lang="pt-BR" sz="1600" b="1" dirty="0">
                          <a:solidFill>
                            <a:srgbClr val="1B1C1D"/>
                          </a:solidFill>
                          <a:effectLst/>
                        </a:rPr>
                        <a:t>gerenciados e descartados</a:t>
                      </a:r>
                      <a:r>
                        <a:rPr lang="pt-BR" sz="1600" dirty="0">
                          <a:solidFill>
                            <a:srgbClr val="1B1C1D"/>
                          </a:solidFill>
                          <a:effectLst/>
                        </a:rPr>
                        <a:t> de acordo com normas específicas para resíduos perigosos (classe I - perigosos).</a:t>
                      </a:r>
                      <a:endParaRPr lang="pt-BR" sz="16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L="69166" marR="69166" marT="46111" marB="46111" anchor="ctr"/>
                </a:tc>
                <a:extLst>
                  <a:ext uri="{0D108BD9-81ED-4DB2-BD59-A6C34878D82A}">
                    <a16:rowId xmlns:a16="http://schemas.microsoft.com/office/drawing/2014/main" val="33205468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75555" y="663436"/>
            <a:ext cx="9753429" cy="1013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algn="ctr">
              <a:buNone/>
            </a:pPr>
            <a:r>
              <a:rPr lang="pt-BR" sz="4000" b="1" dirty="0">
                <a:solidFill>
                  <a:srgbClr val="F39200"/>
                </a:solidFill>
                <a:latin typeface="Arial"/>
                <a:ea typeface="DejaVu Sans"/>
              </a:rPr>
              <a:t>Formas de descarte correto:</a:t>
            </a: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730362" y="1509261"/>
            <a:ext cx="11544076" cy="4379212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>
            <a:spAutoFit/>
          </a:bodyPr>
          <a:lstStyle/>
          <a:p>
            <a:pPr marL="216000" indent="-216000" algn="just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u="none" strike="noStrike" dirty="0">
                <a:effectLst/>
                <a:uFillTx/>
                <a:latin typeface="Arial"/>
              </a:rPr>
              <a:t>Separar resíduos em orgânicos e recicláveis (coleta seletiva)</a:t>
            </a:r>
          </a:p>
          <a:p>
            <a:pPr marL="216000" indent="-216000" algn="just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u="none" strike="noStrike" dirty="0">
                <a:effectLst/>
                <a:uFillTx/>
                <a:latin typeface="Arial"/>
              </a:rPr>
              <a:t>Utilizar “cata-treco” para móveis velhos, eletrodomésticos, objetos volumosos.</a:t>
            </a:r>
          </a:p>
          <a:p>
            <a:pPr marL="216000" indent="-216000" algn="just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u="none" strike="noStrike" dirty="0">
                <a:effectLst/>
                <a:uFillTx/>
                <a:latin typeface="Arial"/>
              </a:rPr>
              <a:t>Levar resíduos de construção civil residenciais aos Locais de Entrega Voluntária (LEV).</a:t>
            </a:r>
          </a:p>
          <a:p>
            <a:pPr marL="216000" indent="-216000" algn="just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u="none" strike="noStrike" dirty="0">
                <a:effectLst/>
                <a:uFillTx/>
                <a:latin typeface="Arial"/>
              </a:rPr>
              <a:t>Usar pontos específicos para resíduos perigosos/infectantes .</a:t>
            </a:r>
          </a:p>
        </p:txBody>
      </p:sp>
      <p:pic>
        <p:nvPicPr>
          <p:cNvPr id="2050" name="Picture 2" descr="Prefeitura de Jacareí entrega LEV do Parque Meia-Lua, construído com  matérias de construção 100% recicláveis no Ecoparque do município -  Prefeitura Municipal de Jacareí">
            <a:extLst>
              <a:ext uri="{FF2B5EF4-FFF2-40B4-BE49-F238E27FC236}">
                <a16:creationId xmlns:a16="http://schemas.microsoft.com/office/drawing/2014/main" id="{A476D2EA-AFA9-942E-DFA3-40669EF5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92" y="6002776"/>
            <a:ext cx="5437415" cy="362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582660" y="606240"/>
            <a:ext cx="11605320" cy="10137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t">
            <a:noAutofit/>
          </a:bodyPr>
          <a:lstStyle/>
          <a:p>
            <a:pPr indent="0" algn="ctr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mul" sz="4000" b="1" dirty="0">
                <a:solidFill>
                  <a:srgbClr val="F39200"/>
                </a:solidFill>
                <a:latin typeface="Arial"/>
                <a:ea typeface="DejaVu Sans"/>
              </a:rPr>
              <a:t>Onde descartar em Jacareí?</a:t>
            </a:r>
            <a:br>
              <a:rPr sz="4000" b="1" dirty="0">
                <a:solidFill>
                  <a:srgbClr val="F39200"/>
                </a:solidFill>
                <a:latin typeface="Arial"/>
                <a:ea typeface="DejaVu Sans"/>
              </a:rPr>
            </a:br>
            <a:br>
              <a:rPr sz="4000" dirty="0"/>
            </a:br>
            <a:endParaRPr lang="pt-BR" sz="4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501843" y="1620000"/>
            <a:ext cx="12001114" cy="434074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 anchorCtr="1">
            <a:spAutoFit/>
          </a:bodyPr>
          <a:lstStyle/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Locais de Entrega Voluntária (LEV) – há vários pontos na cidade que recebem resíduos como entulho, móveis, eletroeletrônicos, pilhas e baterias.</a:t>
            </a: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Cata-Treco – recolhimento itinerante para objetos volumosos.</a:t>
            </a: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Coleta seletiva domiciliar – há calendário e dias definido conforme o bairro. </a:t>
            </a:r>
          </a:p>
        </p:txBody>
      </p:sp>
      <p:pic>
        <p:nvPicPr>
          <p:cNvPr id="3078" name="Picture 6" descr="Operação Cata-Treco em Jacareí acontece neste final de semana">
            <a:extLst>
              <a:ext uri="{FF2B5EF4-FFF2-40B4-BE49-F238E27FC236}">
                <a16:creationId xmlns:a16="http://schemas.microsoft.com/office/drawing/2014/main" id="{868766C4-B91A-D7EA-307E-A1015AA6F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674635"/>
            <a:ext cx="5892800" cy="3660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23D82-D9B5-038C-FE5F-EF248CCF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C66767-6C7C-10F7-52C9-CAC95A536F16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6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D337A90E-DC5D-2C14-9994-8740A0B42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39" y="-195943"/>
            <a:ext cx="11742371" cy="950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2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4A069-AE22-DA6F-7572-D6C5A71B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D7EEBB-0B34-FC6E-3684-7AFC4B3E322B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93427420-2F6B-8DDB-E1F9-E3F76FCF9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9552214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07013A2B-EC4E-F08B-7EEA-00056BD06A6A}"/>
              </a:ext>
            </a:extLst>
          </p:cNvPr>
          <p:cNvSpPr/>
          <p:nvPr/>
        </p:nvSpPr>
        <p:spPr>
          <a:xfrm rot="12487247">
            <a:off x="9181871" y="2803411"/>
            <a:ext cx="2259380" cy="1695992"/>
          </a:xfrm>
          <a:prstGeom prst="rightArrow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32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82036" y="623733"/>
            <a:ext cx="10495505" cy="747897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>
            <a:spAutoFit/>
          </a:bodyPr>
          <a:lstStyle/>
          <a:p>
            <a:pPr indent="0" algn="ctr">
              <a:buNone/>
            </a:pPr>
            <a:r>
              <a:rPr lang="pt-BR" sz="5400" b="1" dirty="0">
                <a:solidFill>
                  <a:srgbClr val="F39200"/>
                </a:solidFill>
                <a:latin typeface="Arial"/>
                <a:ea typeface="DejaVu Sans"/>
              </a:rPr>
              <a:t>Fiscalização:</a:t>
            </a: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375557" y="1860102"/>
            <a:ext cx="12360729" cy="6810647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A fiscalização em Jacareí é feita principalmente pela Secretaria de Meio Ambiente e Planejamento Urbano;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Recentemente com o apoio da GCM pelo Decreto nº 355/2025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Arial"/>
              </a:rPr>
              <a:t>Quando se tratam de descartes de outros resíduos a</a:t>
            </a:r>
            <a:r>
              <a:rPr lang="pt-BR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Fiscalização de Posturas é responsável por aplicar multas e autuações.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Arial"/>
              </a:rPr>
              <a:t>São executadas </a:t>
            </a:r>
            <a:r>
              <a:rPr lang="pt-BR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vistorias e recebimento de denúncias da população por meio de processos, sobre despejo indevido de entulho, pelos canais oficiais do munícipio.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20486" y="631381"/>
            <a:ext cx="9279514" cy="830997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>
            <a:spAutoFit/>
          </a:bodyPr>
          <a:lstStyle/>
          <a:p>
            <a:pPr indent="0" algn="ctr">
              <a:buNone/>
            </a:pPr>
            <a:r>
              <a:rPr lang="pt-BR" sz="6000" b="1" dirty="0">
                <a:solidFill>
                  <a:srgbClr val="F39200"/>
                </a:solidFill>
                <a:latin typeface="Arial"/>
                <a:ea typeface="DejaVu Sans"/>
              </a:rPr>
              <a:t>Penalidades:</a:t>
            </a: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785313" y="2336126"/>
            <a:ext cx="11820343" cy="61710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80963" algn="just">
              <a:lnSpc>
                <a:spcPct val="150000"/>
              </a:lnSpc>
              <a:spcBef>
                <a:spcPts val="1417"/>
              </a:spcBef>
            </a:pPr>
            <a:r>
              <a:rPr lang="pt-BR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De acordo com as leis, quem descarta lixo ou entulho em locais proibidos pode sofrer:</a:t>
            </a:r>
          </a:p>
          <a:p>
            <a:pPr marL="565200" indent="-4572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pt-BR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Multa financeira, que varia conforme o tipo e a quantidade de resíduo;</a:t>
            </a:r>
          </a:p>
          <a:p>
            <a:pPr marL="565200" indent="-4572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pt-BR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Obrigação de remover os resíduos e limpar a área afetada;</a:t>
            </a:r>
          </a:p>
          <a:p>
            <a:pPr marL="565200" indent="-4572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pt-BR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Autuação e registro de infração ambiental, podendo gerar outras sanções se houver reincidência;</a:t>
            </a:r>
          </a:p>
          <a:p>
            <a:pPr marL="565200" indent="-4572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pt-BR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Em casos mais graves, encaminhamento para órgãos ambientais ou Ministério Público.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/>
          </p:nvPr>
        </p:nvSpPr>
        <p:spPr>
          <a:xfrm>
            <a:off x="698400" y="8658360"/>
            <a:ext cx="11607120" cy="4597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algn="ctr" defTabSz="561960">
              <a:lnSpc>
                <a:spcPct val="100000"/>
              </a:lnSpc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2300" b="1" u="none" strike="noStrik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Jacareí, </a:t>
            </a:r>
            <a:r>
              <a:rPr lang="mul" sz="2300" b="1" u="none" strike="noStrik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05 de novembro </a:t>
            </a:r>
            <a:r>
              <a:rPr lang="pt-BR" sz="2300" b="1" u="none" strike="noStrik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de 2025</a:t>
            </a:r>
            <a:endParaRPr lang="pt-BR" sz="2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title"/>
          </p:nvPr>
        </p:nvSpPr>
        <p:spPr>
          <a:xfrm>
            <a:off x="698400" y="1854360"/>
            <a:ext cx="11608560" cy="330120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numCol="1" spcCol="0" anchor="b">
            <a:noAutofit/>
          </a:bodyPr>
          <a:lstStyle/>
          <a:p>
            <a:pPr indent="0" algn="ctr" defTabSz="449280">
              <a:lnSpc>
                <a:spcPct val="88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8200" b="1" u="none" strike="noStrike" spc="-164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OBRIGADO!</a:t>
            </a:r>
            <a:endParaRPr lang="pt-BR" sz="8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509</Words>
  <Application>Microsoft Office PowerPoint</Application>
  <PresentationFormat>Personalizar</PresentationFormat>
  <Paragraphs>54</Paragraphs>
  <Slides>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</vt:lpstr>
      <vt:lpstr>Calibri</vt:lpstr>
      <vt:lpstr>Google Sans Text</vt:lpstr>
      <vt:lpstr>Helvetica Neue</vt:lpstr>
      <vt:lpstr>Symbol</vt:lpstr>
      <vt:lpstr>Times New Roman</vt:lpstr>
      <vt:lpstr>Wingdings</vt:lpstr>
      <vt:lpstr>Tema do Office</vt:lpstr>
      <vt:lpstr>1_Tema do Office</vt:lpstr>
      <vt:lpstr> Descarte de Resíduos de Construção Civil - RSCC  Diretoria de Meio Ambiente - DMA   </vt:lpstr>
      <vt:lpstr>O quê são Resíduos Sólidos de Construção Civil? </vt:lpstr>
      <vt:lpstr>Formas de descarte correto:</vt:lpstr>
      <vt:lpstr>Onde descartar em Jacareí?  </vt:lpstr>
      <vt:lpstr>Apresentação do PowerPoint</vt:lpstr>
      <vt:lpstr>Apresentação do PowerPoint</vt:lpstr>
      <vt:lpstr>Fiscalização:</vt:lpstr>
      <vt:lpstr>Penalidades: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ANA MARIA DOS SANTOS</dc:creator>
  <dc:description/>
  <cp:lastModifiedBy>Vinicius Pastorelli Amorim</cp:lastModifiedBy>
  <cp:revision>62</cp:revision>
  <cp:lastPrinted>1601-01-01T00:00:00Z</cp:lastPrinted>
  <dcterms:created xsi:type="dcterms:W3CDTF">1601-01-01T00:00:00Z</dcterms:created>
  <dcterms:modified xsi:type="dcterms:W3CDTF">2025-11-07T18:18:49Z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Personalizar</vt:lpwstr>
  </property>
  <property fmtid="{D5CDD505-2E9C-101B-9397-08002B2CF9AE}" pid="4" name="Slides">
    <vt:i4>5</vt:i4>
  </property>
</Properties>
</file>